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19"/>
  </p:notesMasterIdLst>
  <p:handoutMasterIdLst>
    <p:handoutMasterId r:id="rId20"/>
  </p:handoutMasterIdLst>
  <p:sldIdLst>
    <p:sldId id="361" r:id="rId7"/>
    <p:sldId id="338" r:id="rId8"/>
    <p:sldId id="362" r:id="rId9"/>
    <p:sldId id="363" r:id="rId10"/>
    <p:sldId id="364" r:id="rId11"/>
    <p:sldId id="365" r:id="rId12"/>
    <p:sldId id="366" r:id="rId13"/>
    <p:sldId id="367" r:id="rId14"/>
    <p:sldId id="368" r:id="rId15"/>
    <p:sldId id="369" r:id="rId16"/>
    <p:sldId id="370" r:id="rId17"/>
    <p:sldId id="371"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806" autoAdjust="0"/>
  </p:normalViewPr>
  <p:slideViewPr>
    <p:cSldViewPr>
      <p:cViewPr>
        <p:scale>
          <a:sx n="22" d="100"/>
          <a:sy n="22" d="100"/>
        </p:scale>
        <p:origin x="-893" y="-5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varScale="1">
      <p:scale>
        <a:sx n="100" d="100"/>
        <a:sy n="100" d="100"/>
      </p:scale>
      <p:origin x="0" y="3840"/>
    </p:cViewPr>
  </p:sorterViewPr>
  <p:notesViewPr>
    <p:cSldViewPr>
      <p:cViewPr varScale="1">
        <p:scale>
          <a:sx n="61" d="100"/>
          <a:sy n="61" d="100"/>
        </p:scale>
        <p:origin x="-1680"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390D7B1-8D23-4904-BA72-4D974754F1C8}" type="slidenum">
              <a:rPr lang="en-US"/>
              <a:pPr/>
              <a:t>‹#›</a:t>
            </a:fld>
            <a:endParaRPr lang="en-US"/>
          </a:p>
        </p:txBody>
      </p:sp>
    </p:spTree>
    <p:extLst>
      <p:ext uri="{BB962C8B-B14F-4D97-AF65-F5344CB8AC3E}">
        <p14:creationId xmlns:p14="http://schemas.microsoft.com/office/powerpoint/2010/main" val="383070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68BF4E88-A2A9-4BF1-A3C5-AC015337A54F}" type="slidenum">
              <a:rPr lang="en-US"/>
              <a:pPr/>
              <a:t>‹#›</a:t>
            </a:fld>
            <a:endParaRPr lang="en-US"/>
          </a:p>
        </p:txBody>
      </p:sp>
    </p:spTree>
    <p:extLst>
      <p:ext uri="{BB962C8B-B14F-4D97-AF65-F5344CB8AC3E}">
        <p14:creationId xmlns:p14="http://schemas.microsoft.com/office/powerpoint/2010/main" val="3241303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45B9A51-9981-4290-8AC7-66351CD9B592}" type="slidenum">
              <a:rPr lang="en-US" sz="1200"/>
              <a:pPr/>
              <a:t>1</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ヒラギノ角ゴ Pro W3" pitchFamily="-84" charset="-128"/>
              </a:rPr>
              <a:t>This</a:t>
            </a:r>
            <a:r>
              <a:rPr lang="en-US" baseline="0" dirty="0" smtClean="0">
                <a:latin typeface="Arial" pitchFamily="34" charset="0"/>
                <a:ea typeface="ヒラギノ角ゴ Pro W3" pitchFamily="-84" charset="-128"/>
              </a:rPr>
              <a:t> presentation will provide an overview of Rotary scholarships.</a:t>
            </a:r>
            <a:endParaRPr lang="en-US" dirty="0" smtClean="0">
              <a:latin typeface="Arial" pitchFamily="34" charset="0"/>
              <a:ea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Once you’ve identified scholars and their applications have been approved, it is your job as scholarship sponsors to prepare the scholar for departure. First, it is important to have a scholar orientation for not only global grant but also district grant scholars. This can be done in-person or as an online course, depending on preferences. This can be an incredible resource for scholars prior to their departure.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Secondly, we recommend setting payment expectations with sponsors and scholars at the very start of the application process, so that when it is approved, things can move as quickly as possible. Once an application is approved, the sponsors will need to provide bank signatory and account information in the online system. Depending on whether it is club or district sponsored, the Club President or DRFCC will need to authorize the legal agreement after application approval and prior to payment. This is also done within the online system. Payment to the scholar should be completed prior to departure so as not to put a financial burden on the scholar or Rotarian sponsors.</a:t>
            </a:r>
            <a:endParaRPr lang="en-US" sz="1100" b="0" baseline="0"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As our final point, let’s discuss setting and communicating reporting requirements.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For TRF requirements, the financial documentation is the same for global grant and district grant scholars. The club or district must keep copies of all receipts and bank statements related to the grant in accordance with the terms of qualification. For global grant scholars, the</a:t>
            </a:r>
            <a:r>
              <a:rPr lang="en-US" sz="1100" baseline="0" dirty="0" smtClean="0">
                <a:latin typeface="Arial" pitchFamily="-107" charset="0"/>
                <a:ea typeface="ヒラギノ角ゴ Pro W3" pitchFamily="-107" charset="-128"/>
                <a:cs typeface="ヒラギノ角ゴ Pro W3" pitchFamily="-107" charset="-128"/>
              </a:rPr>
              <a:t> Foundation </a:t>
            </a:r>
            <a:r>
              <a:rPr lang="en-US" sz="1100" dirty="0" smtClean="0">
                <a:latin typeface="Arial" pitchFamily="-107" charset="0"/>
                <a:ea typeface="ヒラギノ角ゴ Pro W3" pitchFamily="-107" charset="-128"/>
                <a:cs typeface="ヒラギノ角ゴ Pro W3" pitchFamily="-107" charset="-128"/>
              </a:rPr>
              <a:t>requires a copy of the bank statement showing that the funds were received and paid out. The global grant scholar must also provide a summary of research and show how their studies or research aligned with their area of focus. For district grant scholars, the report is part of the overall report for the district grant. Your district may wish to include additional reporting requirements for district grant scholars.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Remember that it’s important to stay up to date on reporting for scholarships. If your club or district has an overdue report, it will prevent you from submitting new applications.</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Also, please encourage scholarship recipients to stay involved as Rotary alumni. More information about</a:t>
            </a:r>
            <a:r>
              <a:rPr lang="en-US" sz="1100" baseline="0" dirty="0" smtClean="0">
                <a:latin typeface="Arial" pitchFamily="-107" charset="0"/>
                <a:ea typeface="ヒラギノ角ゴ Pro W3" pitchFamily="-107" charset="-128"/>
                <a:cs typeface="ヒラギノ角ゴ Pro W3" pitchFamily="-107" charset="-128"/>
              </a:rPr>
              <a:t> alumni is available on Rotary’s website.</a:t>
            </a:r>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107" charset="0"/>
                <a:ea typeface="ヒラギノ角ゴ Pro W3" pitchFamily="-107" charset="-128"/>
                <a:cs typeface="ヒラギノ角ゴ Pro W3" pitchFamily="-107" charset="-128"/>
              </a:rPr>
              <a:t>There are several resources that we have available relating to scholarships. There is documentation </a:t>
            </a:r>
            <a:r>
              <a:rPr lang="en-US" sz="1100" smtClean="0">
                <a:latin typeface="Arial" pitchFamily="-107" charset="0"/>
                <a:ea typeface="ヒラギノ角ゴ Pro W3" pitchFamily="-107" charset="-128"/>
                <a:cs typeface="ヒラギノ角ゴ Pro W3" pitchFamily="-107" charset="-128"/>
              </a:rPr>
              <a:t>on Rotary’s website</a:t>
            </a:r>
            <a:r>
              <a:rPr lang="en-US" sz="1100" dirty="0" smtClean="0">
                <a:latin typeface="Arial" pitchFamily="-107" charset="0"/>
                <a:ea typeface="ヒラギノ角ゴ Pro W3" pitchFamily="-107" charset="-128"/>
                <a:cs typeface="ヒラギノ角ゴ Pro W3" pitchFamily="-107" charset="-128"/>
              </a:rPr>
              <a:t>. We encourage you to reach out to your local leadership and experts for their input and guidance. The grants staff at TRF is also happy to help at any point throughout the process.</a:t>
            </a:r>
          </a:p>
          <a:p>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303"/>
              </a:spcAft>
              <a:defRPr/>
            </a:pPr>
            <a:r>
              <a:rPr lang="en-US" sz="1100" dirty="0" smtClean="0">
                <a:solidFill>
                  <a:schemeClr val="accent1"/>
                </a:solidFill>
                <a:latin typeface="Arial" pitchFamily="-107" charset="0"/>
                <a:ea typeface="ヒラギノ角ゴ Pro W3" pitchFamily="-107" charset="-128"/>
                <a:cs typeface="ヒラギノ角ゴ Pro W3" pitchFamily="-107" charset="-128"/>
              </a:rPr>
              <a:t>By the end of this session you will know more about:</a:t>
            </a:r>
          </a:p>
          <a:p>
            <a:pPr eaLnBrk="1" fontAlgn="auto" hangingPunct="1">
              <a:spcAft>
                <a:spcPts val="303"/>
              </a:spcAft>
              <a:defRPr/>
            </a:pPr>
            <a:endParaRPr lang="en-US" sz="1100" u="sng" dirty="0" smtClean="0">
              <a:solidFill>
                <a:schemeClr val="accent1"/>
              </a:solidFill>
              <a:latin typeface="Arial" pitchFamily="-107" charset="0"/>
              <a:ea typeface="ヒラギノ角ゴ Pro W3" pitchFamily="-107" charset="-128"/>
              <a:cs typeface="ヒラギノ角ゴ Pro W3" pitchFamily="-107" charset="-128"/>
            </a:endParaRPr>
          </a:p>
          <a:p>
            <a:pPr marL="173370" indent="-173370" eaLnBrk="1" fontAlgn="auto" hangingPunct="1">
              <a:spcAft>
                <a:spcPts val="303"/>
              </a:spcAft>
              <a:buFont typeface="Arial" pitchFamily="34" charset="0"/>
              <a:buChar char="•"/>
              <a:defRPr/>
            </a:pPr>
            <a:r>
              <a:rPr lang="en-US" dirty="0" smtClean="0">
                <a:latin typeface="Arial" pitchFamily="-107" charset="0"/>
                <a:ea typeface="ヒラギノ角ゴ Pro W3" pitchFamily="-107" charset="-128"/>
                <a:cs typeface="ヒラギノ角ゴ Pro W3" pitchFamily="-107" charset="-128"/>
              </a:rPr>
              <a:t>Types of scholarships</a:t>
            </a:r>
          </a:p>
          <a:p>
            <a:pPr marL="173370" indent="-173370" eaLnBrk="1" fontAlgn="auto" hangingPunct="1">
              <a:spcAft>
                <a:spcPts val="303"/>
              </a:spcAft>
              <a:buFont typeface="Arial" pitchFamily="34" charset="0"/>
              <a:buChar char="•"/>
              <a:defRPr/>
            </a:pPr>
            <a:r>
              <a:rPr lang="en-US" dirty="0" smtClean="0">
                <a:latin typeface="Arial" pitchFamily="-107" charset="0"/>
                <a:ea typeface="ヒラギノ角ゴ Pro W3" pitchFamily="-107" charset="-128"/>
                <a:cs typeface="ヒラギノ角ゴ Pro W3" pitchFamily="-107" charset="-128"/>
              </a:rPr>
              <a:t>Setting and establishing timelines</a:t>
            </a:r>
          </a:p>
          <a:p>
            <a:pPr marL="173370" indent="-173370" eaLnBrk="1" fontAlgn="auto" hangingPunct="1">
              <a:spcAft>
                <a:spcPts val="303"/>
              </a:spcAft>
              <a:buFont typeface="Arial" pitchFamily="34" charset="0"/>
              <a:buChar char="•"/>
              <a:defRPr/>
            </a:pPr>
            <a:r>
              <a:rPr lang="en-US" dirty="0" smtClean="0">
                <a:latin typeface="Arial" pitchFamily="-107" charset="0"/>
                <a:ea typeface="ヒラギノ角ゴ Pro W3" pitchFamily="-107" charset="-128"/>
                <a:cs typeface="ヒラギノ角ゴ Pro W3" pitchFamily="-107" charset="-128"/>
              </a:rPr>
              <a:t>Communication with sponsors &amp; scholars</a:t>
            </a:r>
          </a:p>
          <a:p>
            <a:pPr marL="173370" indent="-173370">
              <a:buFont typeface="Arial" pitchFamily="34" charset="0"/>
              <a:buChar char="•"/>
            </a:pPr>
            <a:r>
              <a:rPr lang="en-US" dirty="0" smtClean="0">
                <a:latin typeface="Arial" pitchFamily="-107" charset="0"/>
                <a:ea typeface="ヒラギノ角ゴ Pro W3" pitchFamily="-107" charset="-128"/>
                <a:cs typeface="ヒラギノ角ゴ Pro W3" pitchFamily="-107" charset="-128"/>
              </a:rPr>
              <a:t>Identifying scholar candidates</a:t>
            </a:r>
          </a:p>
          <a:p>
            <a:pPr marL="173370" indent="-173370">
              <a:buFont typeface="Arial" pitchFamily="34" charset="0"/>
              <a:buChar char="•"/>
            </a:pPr>
            <a:r>
              <a:rPr lang="en-US" dirty="0" smtClean="0">
                <a:latin typeface="Arial" pitchFamily="-107" charset="0"/>
                <a:ea typeface="ヒラギノ角ゴ Pro W3" pitchFamily="-107" charset="-128"/>
                <a:cs typeface="ヒラギノ角ゴ Pro W3" pitchFamily="-107" charset="-128"/>
              </a:rPr>
              <a:t>Preparing for scholar departure</a:t>
            </a:r>
          </a:p>
          <a:p>
            <a:pPr marL="173370" indent="-173370">
              <a:buFont typeface="Arial" pitchFamily="34" charset="0"/>
              <a:buChar char="•"/>
            </a:pPr>
            <a:r>
              <a:rPr lang="en-US" dirty="0" smtClean="0">
                <a:latin typeface="Arial" pitchFamily="-107" charset="0"/>
                <a:ea typeface="ヒラギノ角ゴ Pro W3" pitchFamily="-107" charset="-128"/>
                <a:cs typeface="ヒラギノ角ゴ Pro W3" pitchFamily="-107" charset="-128"/>
              </a:rPr>
              <a:t>Setting and communicating reporting requirements</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The Rotary Foundation supports scholarships through global grants and district grants.</a:t>
            </a:r>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107" charset="0"/>
                <a:ea typeface="ヒラギノ角ゴ Pro W3" pitchFamily="-107" charset="-128"/>
                <a:cs typeface="ヒラギノ角ゴ Pro W3" pitchFamily="-107" charset="-128"/>
              </a:rPr>
              <a:t>Let’s first talk about global grant scholarships.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Global grants support scholarships for graduate students studying abroad in one of the six areas of focus. Scholarships range from one to four years and can include an entire degree program. Prospective scholars must show proof of admission to the chosen university before the grant will be approved. Global grant scholarships are funded using cash and/or the District Designated Fund, matched by the World Fund. The global grant budget must total at least US$30,000, but a scholarship may be a component of a larger grant application — for example, a scholarship plus a humanitarian project. All</a:t>
            </a:r>
            <a:r>
              <a:rPr lang="en-US" sz="1100" baseline="0" dirty="0" smtClean="0">
                <a:latin typeface="Arial" pitchFamily="-107" charset="0"/>
                <a:ea typeface="ヒラギノ角ゴ Pro W3" pitchFamily="-107" charset="-128"/>
                <a:cs typeface="ヒラギノ角ゴ Pro W3" pitchFamily="-107" charset="-128"/>
              </a:rPr>
              <a:t> global grant projects, including scholarships, are sponsored by a club or district in the host (study) country and a club or district outside of the host country.</a:t>
            </a:r>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Now let’s move to district grant scholarships. There is a lot of flexibility with this type of scholarship.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District grants can be used to sponsor secondary school, undergraduate, or graduate students studying any subject, either locally or abroad. In addition, the scholarship may cover any length of time — from a six-week language training program to a year or more of university study. Districts may ask scholars to make presentations to local Rotary clubs and participate in Rotary service projects, but such involvement is not required by the Foundation.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The district is responsible for all administrative support for district grant scholars. No host counselor is provided for international district grant scholars. Districts may request assistance from Rotarians in the area where the scholar will be studying, but those clubs are under no obligation to act as hosts. It is recommended that districts appoint a scholarships subcommittee chair to manage the logistics of identifying and approving candidates, making payments, and coordinating with the district in which the scholar will be studying.</a:t>
            </a:r>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Now let’s move to how best to set and establish timelines for clubs and districts so you can best support scholars in your area. First, there are TRF timeline requirements to note.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Global grant applications are accepted on a rolling basis throughout the year, but for grants involving travel such as scholars or vocational training teams, the application must be submitted to TRF at least three months prior to the study start date.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District grant scholars are included as part of the spending plan for the block district grant application. The district grant application can be submitted anytime before 15 May for the program year in question. Therefore, you want to make sure that the district grant application has been approved and ideally paid prior to the scholar starting their studies or travel.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These are the timelines put in place by TRF, but we encourage club and district leadership to work together to set their own internal deadlines as best suits the goals and schedules of your area.</a:t>
            </a:r>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If you wish, your club and district leadership can agree to have an internal business cycle by which to accept and support scholar candidates, whether inbound or outbound. This is not a TRF requirement and the example we provide here is only a launching point for discussion. Here we have the conversation beginning in January 2014 for the 2014-15 Rotary year.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Club and district timelines don’t have to necessarily align but it’s good to be aware of what everyone’s requiring, if anything. It is generally good practice to keep each other informed on any internal timelines you set. As with all areas, good communication amongst clubs and district is key. </a:t>
            </a:r>
          </a:p>
          <a:p>
            <a:endParaRPr lang="en-US" sz="1100" dirty="0">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itchFamily="-107" charset="0"/>
                <a:ea typeface="ヒラギノ角ゴ Pro W3" pitchFamily="-107" charset="-128"/>
                <a:cs typeface="ヒラギノ角ゴ Pro W3" pitchFamily="-107" charset="-128"/>
              </a:rPr>
              <a:t>Generally, it is helpful to set expectations with sponsors and scholars prior to the application process. For example, does your club or district have any priorities on the types of scholars you would like to host or send as outbound scholars? Maybe your area is strong in one particular area of focus, and you would like to promote this. Or, alternatively, maybe you would like to send and receive scholars in a mix of different specialties. This is really up to clubs and district to decide and then communicate as needed with potential sponsors and scholar candidates. </a:t>
            </a:r>
          </a:p>
          <a:p>
            <a:endParaRPr lang="en-US" sz="1100" dirty="0" smtClean="0">
              <a:latin typeface="Arial" pitchFamily="-107" charset="0"/>
              <a:ea typeface="ヒラギノ角ゴ Pro W3" pitchFamily="-107" charset="-128"/>
              <a:cs typeface="ヒラギノ角ゴ Pro W3" pitchFamily="-107" charset="-128"/>
            </a:endParaRPr>
          </a:p>
          <a:p>
            <a:r>
              <a:rPr lang="en-US" sz="1100" dirty="0" smtClean="0">
                <a:latin typeface="Arial" pitchFamily="-107" charset="0"/>
                <a:ea typeface="ヒラギノ角ゴ Pro W3" pitchFamily="-107" charset="-128"/>
                <a:cs typeface="ヒラギノ角ゴ Pro W3" pitchFamily="-107" charset="-128"/>
              </a:rPr>
              <a:t>It’s also important to clearly communicate the possibility of a scholarship not being sponsored by your area, or not being approved by TRF.</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641">
              <a:defRPr/>
            </a:pPr>
            <a:r>
              <a:rPr lang="en-US" sz="1100" b="0" baseline="0" dirty="0" smtClean="0"/>
              <a:t>Now that you’ve set procedures for communication and timelines, the next step is identifying scholar candidates. Here are some strategies that you can use to find and recruit scholar candidates:</a:t>
            </a:r>
          </a:p>
          <a:p>
            <a:pPr marL="173370" indent="-173370" defTabSz="924641">
              <a:buFont typeface="Arial" pitchFamily="34" charset="0"/>
              <a:buChar char="•"/>
              <a:defRPr/>
            </a:pPr>
            <a:r>
              <a:rPr lang="en-US" sz="1100" b="0" baseline="0" dirty="0" smtClean="0"/>
              <a:t>Create partnerships with local universities</a:t>
            </a:r>
          </a:p>
          <a:p>
            <a:pPr marL="173370" indent="-173370" defTabSz="924641">
              <a:buFont typeface="Arial" pitchFamily="34" charset="0"/>
              <a:buChar char="•"/>
              <a:defRPr/>
            </a:pPr>
            <a:r>
              <a:rPr lang="en-US" sz="1100" b="0" baseline="0" dirty="0" smtClean="0"/>
              <a:t>Ask non-governmental organizations</a:t>
            </a:r>
          </a:p>
          <a:p>
            <a:pPr marL="173370" indent="-173370" defTabSz="924641">
              <a:buFont typeface="Arial" pitchFamily="34" charset="0"/>
              <a:buChar char="•"/>
              <a:defRPr/>
            </a:pPr>
            <a:r>
              <a:rPr lang="en-US" sz="1100" b="0" baseline="0" dirty="0" smtClean="0"/>
              <a:t>Establish and support an alumni association</a:t>
            </a:r>
          </a:p>
          <a:p>
            <a:pPr marL="173370" indent="-173370" defTabSz="924641">
              <a:buFont typeface="Arial" pitchFamily="34" charset="0"/>
              <a:buChar char="•"/>
              <a:defRPr/>
            </a:pPr>
            <a:r>
              <a:rPr lang="en-US" sz="1100" b="0" baseline="0" dirty="0" smtClean="0"/>
              <a:t>Use returning scholars as recruiters</a:t>
            </a:r>
          </a:p>
          <a:p>
            <a:pPr marL="0" indent="0" defTabSz="924641">
              <a:buFont typeface="Arial" pitchFamily="34" charset="0"/>
              <a:buNone/>
              <a:defRPr/>
            </a:pPr>
            <a:endParaRPr lang="en-US" sz="1100" b="0" baseline="0" dirty="0" smtClean="0"/>
          </a:p>
          <a:p>
            <a:pPr marL="0" indent="0" defTabSz="924641">
              <a:buFont typeface="Arial" pitchFamily="34" charset="0"/>
              <a:buNone/>
              <a:defRPr/>
            </a:pPr>
            <a:r>
              <a:rPr lang="en-US" sz="1100" b="0" baseline="0" dirty="0" smtClean="0"/>
              <a:t>At the club or district level, you will want to set your criteria for scholar selection. You might also want to create an internal application and interview process. If eligibility of a candidate is uncertain, contact Foundation staff. For global grants, provide the candidate with a copy of the grant terms and conditions and the area of focus policy statements and ensure that s/he understands them.</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21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8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4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94072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1340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99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542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42357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4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0881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8097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150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081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28747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040881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09260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151338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15394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01609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08549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3842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622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2394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2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691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698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241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486400" y="6477000"/>
            <a:ext cx="3200400" cy="138499"/>
          </a:xfrm>
          <a:prstGeom prst="rect">
            <a:avLst/>
          </a:prstGeom>
          <a:noFill/>
        </p:spPr>
        <p:txBody>
          <a:bodyPr wrap="square"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smtClean="0">
                <a:solidFill>
                  <a:srgbClr val="BCBDC0"/>
                </a:solidFill>
                <a:latin typeface="Arial Narrow" pitchFamily="34" charset="0"/>
              </a:rPr>
              <a:t>ROTARY SCHOLARSHIPS  </a:t>
            </a:r>
            <a:r>
              <a:rPr lang="en-US" sz="900" dirty="0">
                <a:solidFill>
                  <a:srgbClr val="BCBDC0"/>
                </a:solidFill>
                <a:latin typeface="Arial Narrow" pitchFamily="34" charset="0"/>
              </a:rPr>
              <a:t>|  </a:t>
            </a:r>
            <a:fld id="{75D4377B-22C5-4500-A6DA-8626F0FC0A8C}"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 id="214748387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a:solidFill>
                  <a:srgbClr val="BCBDC0"/>
                </a:solidFill>
                <a:latin typeface="Arial Narrow" pitchFamily="34" charset="0"/>
              </a:rPr>
              <a:t>TITLE |  </a:t>
            </a:r>
            <a:fld id="{68EEDB4C-499C-418A-BE7E-D5BB7985BF35}" type="slidenum">
              <a:rPr lang="en-US" sz="900">
                <a:solidFill>
                  <a:srgbClr val="BCBDC0"/>
                </a:solidFill>
                <a:latin typeface="Arial Narrow" pitchFamily="34" charset="0"/>
              </a:rPr>
              <a:pPr algn="r"/>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rotary.org/myrotary/en/document/6871" TargetMode="External"/><Relationship Id="rId3" Type="http://schemas.openxmlformats.org/officeDocument/2006/relationships/hyperlink" Target="http://www.rotary.org/grants" TargetMode="External"/><Relationship Id="rId7" Type="http://schemas.openxmlformats.org/officeDocument/2006/relationships/hyperlink" Target="https://www.rotary.org/myrotary/en/document/59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rotary.org/myrotary/en/secure/13161" TargetMode="External"/><Relationship Id="rId5" Type="http://schemas.openxmlformats.org/officeDocument/2006/relationships/hyperlink" Target="https://www.rotary.org/myrotary/en/document/641" TargetMode="External"/><Relationship Id="rId4" Type="http://schemas.openxmlformats.org/officeDocument/2006/relationships/hyperlink" Target="https://www.rotary.org/myrotary/en/document/66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17411"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400" dirty="0" smtClean="0">
                <a:solidFill>
                  <a:schemeClr val="bg1"/>
                </a:solidFill>
                <a:latin typeface="Arial Narrow Bold" pitchFamily="-84" charset="0"/>
              </a:rPr>
              <a:t>ROTARY SCHOLARSHIPS</a:t>
            </a:r>
            <a:endParaRPr lang="en-US" sz="4400" dirty="0">
              <a:solidFill>
                <a:schemeClr val="bg1"/>
              </a:solidFill>
              <a:latin typeface="Arial Narrow Bold" pitchFamily="-8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PREPARING FOR SCHOLAR DEPARTURE</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Orientation for both GG &amp; DG scholars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Scholar payment: </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Setting payment expectations with sponsors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Completing online payment requirements </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Authorizing the legal agreement</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Paying scholar prior to departure</a:t>
            </a:r>
          </a:p>
        </p:txBody>
      </p:sp>
    </p:spTree>
    <p:extLst>
      <p:ext uri="{BB962C8B-B14F-4D97-AF65-F5344CB8AC3E}">
        <p14:creationId xmlns:p14="http://schemas.microsoft.com/office/powerpoint/2010/main" val="1832455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SETTING AND COMMUNICATING REPORTING REQUIREMENTS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Same financial documentation for both types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GG scholars: </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Show alignment with area of focus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DG scholars: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Part of the overall district grant report</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District can include additional requirements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Overdue reporting can impact application approvals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Staying involved as alumni</a:t>
            </a:r>
          </a:p>
        </p:txBody>
      </p:sp>
    </p:spTree>
    <p:extLst>
      <p:ext uri="{BB962C8B-B14F-4D97-AF65-F5344CB8AC3E}">
        <p14:creationId xmlns:p14="http://schemas.microsoft.com/office/powerpoint/2010/main" val="341027052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RESOURCES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hlinkClick r:id="rId3"/>
              </a:rPr>
              <a:t>www.rotary.org/grants</a:t>
            </a:r>
            <a:r>
              <a:rPr lang="en-US" sz="2000" dirty="0" smtClean="0">
                <a:latin typeface="Georgia" pitchFamily="18" charset="0"/>
              </a:rPr>
              <a:t> </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hlinkClick r:id="rId4"/>
              </a:rPr>
              <a:t>Global </a:t>
            </a:r>
            <a:r>
              <a:rPr lang="en-US" sz="2000" dirty="0">
                <a:latin typeface="Georgia" pitchFamily="18" charset="0"/>
                <a:hlinkClick r:id="rId4"/>
              </a:rPr>
              <a:t>Grant Scholarship Supplement</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hlinkClick r:id="rId5"/>
              </a:rPr>
              <a:t>District Grant Scholarships Best Practices</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hlinkClick r:id="rId6"/>
              </a:rPr>
              <a:t>Scholar orientation course in Rotary’s Learning Center</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hlinkClick r:id="rId7"/>
              </a:rPr>
              <a:t>Areas of Focus Policy Statements</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Local experts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hlinkClick r:id="rId8"/>
              </a:rPr>
              <a:t>TRF staff</a:t>
            </a:r>
            <a:endParaRPr lang="en-US" sz="2000" dirty="0">
              <a:latin typeface="Georgia" pitchFamily="18" charset="0"/>
            </a:endParaRPr>
          </a:p>
        </p:txBody>
      </p:sp>
    </p:spTree>
    <p:extLst>
      <p:ext uri="{BB962C8B-B14F-4D97-AF65-F5344CB8AC3E}">
        <p14:creationId xmlns:p14="http://schemas.microsoft.com/office/powerpoint/2010/main" val="413226565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OBJECTIVES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Types of </a:t>
            </a:r>
            <a:r>
              <a:rPr lang="en-US" sz="2000" dirty="0" smtClean="0">
                <a:latin typeface="Georgia" pitchFamily="18" charset="0"/>
              </a:rPr>
              <a:t>scholarships</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Setting and establishing </a:t>
            </a:r>
            <a:r>
              <a:rPr lang="en-US" sz="2000" dirty="0" smtClean="0">
                <a:latin typeface="Georgia" pitchFamily="18" charset="0"/>
              </a:rPr>
              <a:t>timelines</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rPr>
              <a:t>Communication </a:t>
            </a:r>
            <a:r>
              <a:rPr lang="en-US" sz="2000" dirty="0">
                <a:latin typeface="Georgia" pitchFamily="18" charset="0"/>
              </a:rPr>
              <a:t>with sponsors &amp; </a:t>
            </a:r>
            <a:r>
              <a:rPr lang="en-US" sz="2000" dirty="0" smtClean="0">
                <a:latin typeface="Georgia" pitchFamily="18" charset="0"/>
              </a:rPr>
              <a:t>scholars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Identifying </a:t>
            </a:r>
            <a:r>
              <a:rPr lang="en-US" sz="2000" dirty="0" smtClean="0">
                <a:latin typeface="Georgia" pitchFamily="18" charset="0"/>
              </a:rPr>
              <a:t>scholar </a:t>
            </a:r>
            <a:r>
              <a:rPr lang="en-US" sz="2000" dirty="0">
                <a:latin typeface="Georgia" pitchFamily="18" charset="0"/>
              </a:rPr>
              <a:t>candidates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Preparing for scholar departure</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Setting and communicating reporting requirements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TYPES OF SCHOLARSHIPS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rPr>
              <a:t>Global grants</a:t>
            </a:r>
          </a:p>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rPr>
              <a:t>District grants</a:t>
            </a:r>
            <a:endParaRPr lang="en-US" sz="2000" dirty="0">
              <a:latin typeface="Georg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524000"/>
            <a:ext cx="6400800" cy="4800600"/>
          </a:xfrm>
          <a:prstGeom prst="rect">
            <a:avLst/>
          </a:prstGeom>
        </p:spPr>
      </p:pic>
    </p:spTree>
    <p:extLst>
      <p:ext uri="{BB962C8B-B14F-4D97-AF65-F5344CB8AC3E}">
        <p14:creationId xmlns:p14="http://schemas.microsoft.com/office/powerpoint/2010/main" val="97944872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GLOBAL GRANTS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Graduate-level</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Study period 1-4 years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Alignment with the areas of focus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$30,000 minimum budget</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Host and international sponsors</a:t>
            </a:r>
          </a:p>
        </p:txBody>
      </p:sp>
    </p:spTree>
    <p:extLst>
      <p:ext uri="{BB962C8B-B14F-4D97-AF65-F5344CB8AC3E}">
        <p14:creationId xmlns:p14="http://schemas.microsoft.com/office/powerpoint/2010/main" val="305014827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DISTRICT GRANTS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Flexibility with </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Level of study (secondary, university, graduate studies or certificate programs)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Location (local or international)</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Length of study</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Area of study</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Cost</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Managed by district</a:t>
            </a:r>
          </a:p>
        </p:txBody>
      </p:sp>
    </p:spTree>
    <p:extLst>
      <p:ext uri="{BB962C8B-B14F-4D97-AF65-F5344CB8AC3E}">
        <p14:creationId xmlns:p14="http://schemas.microsoft.com/office/powerpoint/2010/main" val="19736335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SETTING AND ESTABLISHING TIMELINES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smtClean="0">
                <a:latin typeface="Georgia" pitchFamily="18" charset="0"/>
              </a:rPr>
              <a:t>Global </a:t>
            </a:r>
            <a:r>
              <a:rPr lang="en-US" sz="2000" dirty="0">
                <a:latin typeface="Georgia" pitchFamily="18" charset="0"/>
              </a:rPr>
              <a:t>grants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Accepted on rolling basis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Application submitted at least 3 months before study start date</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District grants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Part of the spending plan</a:t>
            </a:r>
          </a:p>
        </p:txBody>
      </p:sp>
    </p:spTree>
    <p:extLst>
      <p:ext uri="{BB962C8B-B14F-4D97-AF65-F5344CB8AC3E}">
        <p14:creationId xmlns:p14="http://schemas.microsoft.com/office/powerpoint/2010/main" val="233617583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SETTING AND ESTABLISHING TIMELINES</a:t>
            </a:r>
          </a:p>
        </p:txBody>
      </p:sp>
      <p:sp>
        <p:nvSpPr>
          <p:cNvPr id="2" name="Content Placeholder 1"/>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89489382"/>
              </p:ext>
            </p:extLst>
          </p:nvPr>
        </p:nvGraphicFramePr>
        <p:xfrm>
          <a:off x="469900" y="1143000"/>
          <a:ext cx="8229600" cy="4878346"/>
        </p:xfrm>
        <a:graphic>
          <a:graphicData uri="http://schemas.openxmlformats.org/drawingml/2006/table">
            <a:tbl>
              <a:tblPr firstRow="1" bandRow="1">
                <a:tableStyleId>{5C22544A-7EE6-4342-B048-85BDC9FD1C3A}</a:tableStyleId>
              </a:tblPr>
              <a:tblGrid>
                <a:gridCol w="1118586"/>
                <a:gridCol w="7111014"/>
              </a:tblGrid>
              <a:tr h="381000">
                <a:tc>
                  <a:txBody>
                    <a:bodyPr/>
                    <a:lstStyle/>
                    <a:p>
                      <a:r>
                        <a:rPr lang="en-US" sz="1600" dirty="0" smtClean="0"/>
                        <a:t>Month</a:t>
                      </a:r>
                      <a:endParaRPr lang="en-US" sz="1600" dirty="0"/>
                    </a:p>
                  </a:txBody>
                  <a:tcPr/>
                </a:tc>
                <a:tc>
                  <a:txBody>
                    <a:bodyPr/>
                    <a:lstStyle/>
                    <a:p>
                      <a:r>
                        <a:rPr lang="en-US" sz="1600" dirty="0" smtClean="0"/>
                        <a:t>Activity</a:t>
                      </a:r>
                      <a:endParaRPr lang="en-US" sz="1600" dirty="0"/>
                    </a:p>
                  </a:txBody>
                  <a:tcPr/>
                </a:tc>
              </a:tr>
              <a:tr h="914400">
                <a:tc>
                  <a:txBody>
                    <a:bodyPr/>
                    <a:lstStyle/>
                    <a:p>
                      <a:r>
                        <a:rPr lang="en-US" sz="1600" dirty="0" smtClean="0"/>
                        <a:t>January</a:t>
                      </a:r>
                      <a:endParaRPr lang="en-US" sz="1600" dirty="0"/>
                    </a:p>
                  </a:txBody>
                  <a:tcPr/>
                </a:tc>
                <a:tc>
                  <a:txBody>
                    <a:bodyPr/>
                    <a:lstStyle/>
                    <a:p>
                      <a:r>
                        <a:rPr lang="en-US" sz="1600" dirty="0" smtClean="0"/>
                        <a:t>Club</a:t>
                      </a:r>
                      <a:r>
                        <a:rPr lang="en-US" sz="1600" baseline="0" dirty="0" smtClean="0"/>
                        <a:t> and district l</a:t>
                      </a:r>
                      <a:r>
                        <a:rPr lang="en-US" sz="1600" dirty="0" smtClean="0"/>
                        <a:t>eaders agree on internal</a:t>
                      </a:r>
                      <a:r>
                        <a:rPr lang="en-US" sz="1600" baseline="0" dirty="0" smtClean="0"/>
                        <a:t> procedures (application cycle, communication)</a:t>
                      </a:r>
                    </a:p>
                    <a:p>
                      <a:r>
                        <a:rPr lang="en-US" sz="1600" baseline="0" dirty="0" smtClean="0"/>
                        <a:t>Publicize opportunities (internally and externally)</a:t>
                      </a:r>
                      <a:endParaRPr lang="en-US" sz="1600" dirty="0"/>
                    </a:p>
                  </a:txBody>
                  <a:tcPr/>
                </a:tc>
              </a:tr>
              <a:tr h="633233">
                <a:tc>
                  <a:txBody>
                    <a:bodyPr/>
                    <a:lstStyle/>
                    <a:p>
                      <a:r>
                        <a:rPr lang="en-US" sz="1600" dirty="0" smtClean="0"/>
                        <a:t>February</a:t>
                      </a:r>
                      <a:endParaRPr lang="en-US" sz="1600" dirty="0"/>
                    </a:p>
                  </a:txBody>
                  <a:tcPr/>
                </a:tc>
                <a:tc>
                  <a:txBody>
                    <a:bodyPr/>
                    <a:lstStyle/>
                    <a:p>
                      <a:r>
                        <a:rPr lang="en-US" sz="1600" dirty="0" smtClean="0"/>
                        <a:t>Clubs and districts recruit outbound scholars</a:t>
                      </a:r>
                    </a:p>
                    <a:p>
                      <a:r>
                        <a:rPr lang="en-US" sz="1600" dirty="0" smtClean="0"/>
                        <a:t>Connect with partners about inbound scholars</a:t>
                      </a:r>
                      <a:endParaRPr lang="en-US" sz="1600" dirty="0"/>
                    </a:p>
                  </a:txBody>
                  <a:tcPr/>
                </a:tc>
              </a:tr>
              <a:tr h="709433">
                <a:tc>
                  <a:txBody>
                    <a:bodyPr/>
                    <a:lstStyle/>
                    <a:p>
                      <a:r>
                        <a:rPr lang="en-US" sz="1600" dirty="0" smtClean="0"/>
                        <a:t>March</a:t>
                      </a:r>
                      <a:endParaRPr lang="en-US" sz="1600" dirty="0"/>
                    </a:p>
                  </a:txBody>
                  <a:tcPr/>
                </a:tc>
                <a:tc>
                  <a:txBody>
                    <a:bodyPr/>
                    <a:lstStyle/>
                    <a:p>
                      <a:r>
                        <a:rPr lang="en-US" sz="1600" dirty="0" smtClean="0"/>
                        <a:t>Clubs and districts interview candidates</a:t>
                      </a:r>
                    </a:p>
                    <a:p>
                      <a:r>
                        <a:rPr lang="en-US" sz="1600" b="0" dirty="0" smtClean="0"/>
                        <a:t>Make</a:t>
                      </a:r>
                      <a:r>
                        <a:rPr lang="en-US" sz="1600" b="0" baseline="0" dirty="0" smtClean="0"/>
                        <a:t> preliminary decisions about</a:t>
                      </a:r>
                      <a:r>
                        <a:rPr lang="en-US" sz="1600" b="0" dirty="0" smtClean="0"/>
                        <a:t> which candidates</a:t>
                      </a:r>
                      <a:r>
                        <a:rPr lang="en-US" sz="1600" b="0" baseline="0" dirty="0" smtClean="0"/>
                        <a:t> to support and waitlist</a:t>
                      </a:r>
                      <a:endParaRPr lang="en-US" sz="1600" b="0" dirty="0"/>
                    </a:p>
                  </a:txBody>
                  <a:tcPr/>
                </a:tc>
              </a:tr>
              <a:tr h="655320">
                <a:tc>
                  <a:txBody>
                    <a:bodyPr/>
                    <a:lstStyle/>
                    <a:p>
                      <a:r>
                        <a:rPr lang="en-US" sz="1600" dirty="0" smtClean="0"/>
                        <a:t>April</a:t>
                      </a:r>
                      <a:endParaRPr lang="en-US" sz="1600" dirty="0"/>
                    </a:p>
                  </a:txBody>
                  <a:tcPr/>
                </a:tc>
                <a:tc>
                  <a:txBody>
                    <a:bodyPr/>
                    <a:lstStyle/>
                    <a:p>
                      <a:r>
                        <a:rPr lang="en-US" sz="1600" dirty="0" smtClean="0"/>
                        <a:t>Clubs inform district of candidates</a:t>
                      </a:r>
                      <a:r>
                        <a:rPr lang="en-US" sz="1600" baseline="0" dirty="0" smtClean="0"/>
                        <a:t> and ask for district support (including DDF, if desired)</a:t>
                      </a:r>
                      <a:endParaRPr lang="en-US" sz="1600" dirty="0" smtClean="0"/>
                    </a:p>
                  </a:txBody>
                  <a:tcPr/>
                </a:tc>
              </a:tr>
              <a:tr h="709433">
                <a:tc>
                  <a:txBody>
                    <a:bodyPr/>
                    <a:lstStyle/>
                    <a:p>
                      <a:r>
                        <a:rPr lang="en-US" sz="1600" dirty="0" smtClean="0"/>
                        <a:t>May</a:t>
                      </a:r>
                      <a:endParaRPr lang="en-US" sz="1600" dirty="0"/>
                    </a:p>
                  </a:txBody>
                  <a:tcPr/>
                </a:tc>
                <a:tc>
                  <a:txBody>
                    <a:bodyPr/>
                    <a:lstStyle/>
                    <a:p>
                      <a:r>
                        <a:rPr lang="en-US" sz="1600" dirty="0" smtClean="0"/>
                        <a:t>Clubs and districts make final decisions about which candidates to support and waitlist</a:t>
                      </a:r>
                    </a:p>
                    <a:p>
                      <a:r>
                        <a:rPr lang="en-US" sz="1600" dirty="0" smtClean="0"/>
                        <a:t>Submit global</a:t>
                      </a:r>
                      <a:r>
                        <a:rPr lang="en-US" sz="1600" baseline="0" dirty="0" smtClean="0"/>
                        <a:t> grant applications online</a:t>
                      </a:r>
                      <a:endParaRPr lang="en-US" sz="1600" dirty="0" smtClean="0"/>
                    </a:p>
                  </a:txBody>
                  <a:tcPr/>
                </a:tc>
              </a:tr>
              <a:tr h="381000">
                <a:tc>
                  <a:txBody>
                    <a:bodyPr/>
                    <a:lstStyle/>
                    <a:p>
                      <a:r>
                        <a:rPr lang="en-US" sz="1600" dirty="0" smtClean="0"/>
                        <a:t>June</a:t>
                      </a:r>
                      <a:endParaRPr lang="en-US" sz="1600" dirty="0"/>
                    </a:p>
                  </a:txBody>
                  <a:tcPr/>
                </a:tc>
                <a:tc>
                  <a:txBody>
                    <a:bodyPr/>
                    <a:lstStyle/>
                    <a:p>
                      <a:r>
                        <a:rPr lang="en-US" sz="1600" dirty="0" smtClean="0"/>
                        <a:t>Ongoing application submission, review, approval</a:t>
                      </a:r>
                    </a:p>
                  </a:txBody>
                  <a:tcPr/>
                </a:tc>
              </a:tr>
              <a:tr h="381000">
                <a:tc>
                  <a:txBody>
                    <a:bodyPr/>
                    <a:lstStyle/>
                    <a:p>
                      <a:r>
                        <a:rPr lang="en-US" sz="1600" dirty="0" smtClean="0"/>
                        <a:t>July</a:t>
                      </a:r>
                      <a:endParaRPr lang="en-US" sz="1600" dirty="0"/>
                    </a:p>
                  </a:txBody>
                  <a:tcPr/>
                </a:tc>
                <a:tc>
                  <a:txBody>
                    <a:bodyPr/>
                    <a:lstStyle/>
                    <a:p>
                      <a:r>
                        <a:rPr lang="en-US" sz="1600" dirty="0" smtClean="0"/>
                        <a:t>Earliest that a 2014-15 scholar could receive payment</a:t>
                      </a:r>
                    </a:p>
                  </a:txBody>
                  <a:tcPr/>
                </a:tc>
              </a:tr>
            </a:tbl>
          </a:graphicData>
        </a:graphic>
      </p:graphicFrame>
    </p:spTree>
    <p:extLst>
      <p:ext uri="{BB962C8B-B14F-4D97-AF65-F5344CB8AC3E}">
        <p14:creationId xmlns:p14="http://schemas.microsoft.com/office/powerpoint/2010/main" val="167781093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COMMUNICATION WITH SPONSORS AND SCHOLARS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Setting expectations with sponsors &amp; scholars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Club &amp; district priorities for scholar types</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Possible approval/denial by TRF</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Scholar waitlist</a:t>
            </a:r>
          </a:p>
          <a:p>
            <a:pPr marL="400050" lvl="1" indent="0" eaLnBrk="1" hangingPunct="1">
              <a:spcAft>
                <a:spcPts val="900"/>
              </a:spcAft>
              <a:buClr>
                <a:schemeClr val="accent1"/>
              </a:buClr>
              <a:buSzPct val="125000"/>
              <a:buFont typeface="Wingdings" pitchFamily="2" charset="2"/>
              <a:buChar char="§"/>
            </a:pPr>
            <a:r>
              <a:rPr lang="en-US" sz="1600" dirty="0">
                <a:latin typeface="Georgia" pitchFamily="18" charset="0"/>
              </a:rPr>
              <a:t>Do not wish or are not able to support scholar</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Notification of selected district grant scholars</a:t>
            </a:r>
          </a:p>
        </p:txBody>
      </p:sp>
    </p:spTree>
    <p:extLst>
      <p:ext uri="{BB962C8B-B14F-4D97-AF65-F5344CB8AC3E}">
        <p14:creationId xmlns:p14="http://schemas.microsoft.com/office/powerpoint/2010/main" val="80277150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IDENTIFYING SCHOLAR CANDIDATES</a:t>
            </a:r>
          </a:p>
        </p:txBody>
      </p:sp>
      <p:sp>
        <p:nvSpPr>
          <p:cNvPr id="3" name="Content Placeholder 2"/>
          <p:cNvSpPr>
            <a:spLocks noGrp="1"/>
          </p:cNvSpPr>
          <p:nvPr>
            <p:ph idx="1"/>
          </p:nvPr>
        </p:nvSpPr>
        <p:spPr>
          <a:xfrm>
            <a:off x="415925" y="1295400"/>
            <a:ext cx="834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Partnership with local universities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NGOs (Habitat for Humanity, </a:t>
            </a:r>
            <a:r>
              <a:rPr lang="en-US" sz="2000" dirty="0" err="1">
                <a:latin typeface="Georgia" pitchFamily="18" charset="0"/>
              </a:rPr>
              <a:t>Americorps</a:t>
            </a:r>
            <a:r>
              <a:rPr lang="en-US" sz="2000" dirty="0">
                <a:latin typeface="Georgia" pitchFamily="18" charset="0"/>
              </a:rPr>
              <a:t> Vista, </a:t>
            </a:r>
            <a:r>
              <a:rPr lang="en-US" sz="2000" dirty="0" err="1">
                <a:latin typeface="Georgia" pitchFamily="18" charset="0"/>
              </a:rPr>
              <a:t>etc</a:t>
            </a:r>
            <a:r>
              <a:rPr lang="en-US" sz="2000" dirty="0">
                <a:latin typeface="Georgia" pitchFamily="18" charset="0"/>
              </a:rPr>
              <a:t>)</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Establish and support an Alumni Association</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Utilize returning scholars as </a:t>
            </a:r>
            <a:r>
              <a:rPr lang="en-US" sz="2000" dirty="0" smtClean="0">
                <a:latin typeface="Georgia" pitchFamily="18" charset="0"/>
              </a:rPr>
              <a:t>recruiters</a:t>
            </a:r>
            <a:endParaRPr lang="en-US" sz="2000" dirty="0">
              <a:latin typeface="Georgia" pitchFamily="18" charset="0"/>
            </a:endParaRPr>
          </a:p>
        </p:txBody>
      </p:sp>
    </p:spTree>
    <p:extLst>
      <p:ext uri="{BB962C8B-B14F-4D97-AF65-F5344CB8AC3E}">
        <p14:creationId xmlns:p14="http://schemas.microsoft.com/office/powerpoint/2010/main" val="343657142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 ma:contentTypeDescription="Create a new document." ma:contentTypeScope="" ma:versionID="94b43d6b04ef3b5d5ad6e729823ddb46">
  <xsd:schema xmlns:xsd="http://www.w3.org/2001/XMLSchema" xmlns:xs="http://www.w3.org/2001/XMLSchema" xmlns:p="http://schemas.microsoft.com/office/2006/metadata/properties" xmlns:ns2="41d4868e-e7c5-4a0f-bea8-40f63a832f74" targetNamespace="http://schemas.microsoft.com/office/2006/metadata/properties" ma:root="true" ma:fieldsID="ecb0329dd2612c1a4f79dbdb3deb479f"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CE0D8-748D-4582-8810-9FF9E67DCFF3}">
  <ds:schemaRefs>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41d4868e-e7c5-4a0f-bea8-40f63a832f74"/>
  </ds:schemaRefs>
</ds:datastoreItem>
</file>

<file path=customXml/itemProps2.xml><?xml version="1.0" encoding="utf-8"?>
<ds:datastoreItem xmlns:ds="http://schemas.openxmlformats.org/officeDocument/2006/customXml" ds:itemID="{6E572F03-A0A4-4D22-A7BE-91B65FFF4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03C780-E641-441A-84A7-68465FF0B4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19243</TotalTime>
  <Words>1800</Words>
  <Application>Microsoft Office PowerPoint</Application>
  <PresentationFormat>On-screen Show (4:3)</PresentationFormat>
  <Paragraphs>149</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Communications_white</vt:lpstr>
      <vt:lpstr>Custom Design</vt:lpstr>
      <vt:lpstr>2_Custom Design</vt:lpstr>
      <vt:lpstr>PowerPoint Presentation</vt:lpstr>
      <vt:lpstr>OBJECTIVES</vt:lpstr>
      <vt:lpstr>TYPES OF SCHOLARSHIPS</vt:lpstr>
      <vt:lpstr>GLOBAL GRANTS</vt:lpstr>
      <vt:lpstr>DISTRICT GRANTS</vt:lpstr>
      <vt:lpstr>SETTING AND ESTABLISHING TIMELINES</vt:lpstr>
      <vt:lpstr>SETTING AND ESTABLISHING TIMELINES</vt:lpstr>
      <vt:lpstr>COMMUNICATION WITH SPONSORS AND SCHOLARS</vt:lpstr>
      <vt:lpstr>IDENTIFYING SCHOLAR CANDIDATES</vt:lpstr>
      <vt:lpstr>PREPARING FOR SCHOLAR DEPARTURE</vt:lpstr>
      <vt:lpstr>SETTING AND COMMUNICATING REPORTING REQUIREMENTS</vt:lpstr>
      <vt:lpstr>RESOURCES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Steven Solomon</cp:lastModifiedBy>
  <cp:revision>659</cp:revision>
  <cp:lastPrinted>2013-04-11T19:55:04Z</cp:lastPrinted>
  <dcterms:created xsi:type="dcterms:W3CDTF">2010-04-16T20:11:30Z</dcterms:created>
  <dcterms:modified xsi:type="dcterms:W3CDTF">2014-11-09T00:35:51Z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