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4"/>
    <p:sldMasterId id="2147483762" r:id="rId5"/>
    <p:sldMasterId id="2147483814" r:id="rId6"/>
    <p:sldMasterId id="2147483854" r:id="rId7"/>
    <p:sldMasterId id="2147483861" r:id="rId8"/>
    <p:sldMasterId id="2147483868" r:id="rId9"/>
    <p:sldMasterId id="2147483884" r:id="rId10"/>
    <p:sldMasterId id="2147483909" r:id="rId11"/>
    <p:sldMasterId id="2147483911" r:id="rId12"/>
    <p:sldMasterId id="2147483913" r:id="rId13"/>
    <p:sldMasterId id="2147483919" r:id="rId14"/>
    <p:sldMasterId id="2147483921" r:id="rId15"/>
    <p:sldMasterId id="2147483923" r:id="rId16"/>
  </p:sldMasterIdLst>
  <p:notesMasterIdLst>
    <p:notesMasterId r:id="rId107"/>
  </p:notesMasterIdLst>
  <p:handoutMasterIdLst>
    <p:handoutMasterId r:id="rId108"/>
  </p:handoutMasterIdLst>
  <p:sldIdLst>
    <p:sldId id="773" r:id="rId17"/>
    <p:sldId id="775" r:id="rId18"/>
    <p:sldId id="703" r:id="rId19"/>
    <p:sldId id="704" r:id="rId20"/>
    <p:sldId id="705" r:id="rId21"/>
    <p:sldId id="710" r:id="rId22"/>
    <p:sldId id="707" r:id="rId23"/>
    <p:sldId id="708" r:id="rId24"/>
    <p:sldId id="711" r:id="rId25"/>
    <p:sldId id="742" r:id="rId26"/>
    <p:sldId id="766" r:id="rId27"/>
    <p:sldId id="770" r:id="rId28"/>
    <p:sldId id="741" r:id="rId29"/>
    <p:sldId id="780" r:id="rId30"/>
    <p:sldId id="781" r:id="rId31"/>
    <p:sldId id="714" r:id="rId32"/>
    <p:sldId id="783" r:id="rId33"/>
    <p:sldId id="784" r:id="rId34"/>
    <p:sldId id="785" r:id="rId35"/>
    <p:sldId id="786" r:id="rId36"/>
    <p:sldId id="787" r:id="rId37"/>
    <p:sldId id="788" r:id="rId38"/>
    <p:sldId id="789" r:id="rId39"/>
    <p:sldId id="790" r:id="rId40"/>
    <p:sldId id="791" r:id="rId41"/>
    <p:sldId id="792" r:id="rId42"/>
    <p:sldId id="793" r:id="rId43"/>
    <p:sldId id="794" r:id="rId44"/>
    <p:sldId id="795" r:id="rId45"/>
    <p:sldId id="796" r:id="rId46"/>
    <p:sldId id="797" r:id="rId47"/>
    <p:sldId id="798" r:id="rId48"/>
    <p:sldId id="799" r:id="rId49"/>
    <p:sldId id="800" r:id="rId50"/>
    <p:sldId id="801" r:id="rId51"/>
    <p:sldId id="802" r:id="rId52"/>
    <p:sldId id="803" r:id="rId53"/>
    <p:sldId id="804" r:id="rId54"/>
    <p:sldId id="805" r:id="rId55"/>
    <p:sldId id="806" r:id="rId56"/>
    <p:sldId id="807" r:id="rId57"/>
    <p:sldId id="808" r:id="rId58"/>
    <p:sldId id="809" r:id="rId59"/>
    <p:sldId id="810" r:id="rId60"/>
    <p:sldId id="811" r:id="rId61"/>
    <p:sldId id="812" r:id="rId62"/>
    <p:sldId id="813" r:id="rId63"/>
    <p:sldId id="814" r:id="rId64"/>
    <p:sldId id="815" r:id="rId65"/>
    <p:sldId id="652" r:id="rId66"/>
    <p:sldId id="759" r:id="rId67"/>
    <p:sldId id="760" r:id="rId68"/>
    <p:sldId id="761" r:id="rId69"/>
    <p:sldId id="762" r:id="rId70"/>
    <p:sldId id="701" r:id="rId71"/>
    <p:sldId id="758" r:id="rId72"/>
    <p:sldId id="763" r:id="rId73"/>
    <p:sldId id="653" r:id="rId74"/>
    <p:sldId id="661" r:id="rId75"/>
    <p:sldId id="771" r:id="rId76"/>
    <p:sldId id="659" r:id="rId77"/>
    <p:sldId id="660" r:id="rId78"/>
    <p:sldId id="683" r:id="rId79"/>
    <p:sldId id="657" r:id="rId80"/>
    <p:sldId id="662" r:id="rId81"/>
    <p:sldId id="695" r:id="rId82"/>
    <p:sldId id="696" r:id="rId83"/>
    <p:sldId id="697" r:id="rId84"/>
    <p:sldId id="698" r:id="rId85"/>
    <p:sldId id="699" r:id="rId86"/>
    <p:sldId id="663" r:id="rId87"/>
    <p:sldId id="664" r:id="rId88"/>
    <p:sldId id="694" r:id="rId89"/>
    <p:sldId id="772" r:id="rId90"/>
    <p:sldId id="665" r:id="rId91"/>
    <p:sldId id="767" r:id="rId92"/>
    <p:sldId id="666" r:id="rId93"/>
    <p:sldId id="768" r:id="rId94"/>
    <p:sldId id="769" r:id="rId95"/>
    <p:sldId id="668" r:id="rId96"/>
    <p:sldId id="669" r:id="rId97"/>
    <p:sldId id="679" r:id="rId98"/>
    <p:sldId id="693" r:id="rId99"/>
    <p:sldId id="700" r:id="rId100"/>
    <p:sldId id="651" r:id="rId101"/>
    <p:sldId id="680" r:id="rId102"/>
    <p:sldId id="765" r:id="rId103"/>
    <p:sldId id="816" r:id="rId104"/>
    <p:sldId id="776" r:id="rId105"/>
    <p:sldId id="702" r:id="rId106"/>
  </p:sldIdLst>
  <p:sldSz cx="9144000" cy="6858000" type="screen4x3"/>
  <p:notesSz cx="7010400" cy="92964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256">
          <p15:clr>
            <a:srgbClr val="A4A3A4"/>
          </p15:clr>
        </p15:guide>
        <p15:guide id="2" pos="4128">
          <p15:clr>
            <a:srgbClr val="A4A3A4"/>
          </p15:clr>
        </p15:guide>
      </p15:sldGuideLst>
    </p:ext>
    <p:ext uri="{2D200454-40CA-4A62-9FC3-DE9A4176ACB9}">
      <p15:notesGuideLst xmlns:p15="http://schemas.microsoft.com/office/powerpoint/2012/main">
        <p15:guide id="1" orient="horz" pos="2836" userDrawn="1">
          <p15:clr>
            <a:srgbClr val="A4A3A4"/>
          </p15:clr>
        </p15:guide>
        <p15:guide id="2" pos="2117" userDrawn="1">
          <p15:clr>
            <a:srgbClr val="A4A3A4"/>
          </p15:clr>
        </p15:guide>
        <p15:guide id="3" orient="horz" pos="2929" userDrawn="1">
          <p15:clr>
            <a:srgbClr val="A4A3A4"/>
          </p15:clr>
        </p15:guide>
        <p15:guide id="4"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E7"/>
    <a:srgbClr val="005DAA"/>
    <a:srgbClr val="00246C"/>
    <a:srgbClr val="17458F"/>
    <a:srgbClr val="00A84E"/>
    <a:srgbClr val="E7E7E8"/>
    <a:srgbClr val="16316B"/>
    <a:srgbClr val="01B4E7"/>
    <a:srgbClr val="FEBD11"/>
    <a:srgbClr val="FEB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0" autoAdjust="0"/>
    <p:restoredTop sz="95253" autoAdjust="0"/>
  </p:normalViewPr>
  <p:slideViewPr>
    <p:cSldViewPr>
      <p:cViewPr varScale="1">
        <p:scale>
          <a:sx n="126" d="100"/>
          <a:sy n="126" d="100"/>
        </p:scale>
        <p:origin x="498" y="126"/>
      </p:cViewPr>
      <p:guideLst>
        <p:guide orient="horz" pos="2256"/>
        <p:guide pos="41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85" d="100"/>
          <a:sy n="85" d="100"/>
        </p:scale>
        <p:origin x="-2226" y="294"/>
      </p:cViewPr>
      <p:guideLst>
        <p:guide orient="horz" pos="2836"/>
        <p:guide pos="2117"/>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handoutMaster" Target="handoutMasters/handout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presProps" Target="pres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33B13-4BDF-4C97-A874-FF1F095BFEE5}"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9B24CB61-097A-4620-97E7-FE7B01CA8FD3}">
      <dgm:prSet phldrT="[Text]"/>
      <dgm:spPr/>
      <dgm:t>
        <a:bodyPr/>
        <a:lstStyle/>
        <a:p>
          <a:r>
            <a:rPr lang="en-US" dirty="0" smtClean="0"/>
            <a:t>STEP 1</a:t>
          </a:r>
          <a:endParaRPr lang="en-US" dirty="0"/>
        </a:p>
      </dgm:t>
    </dgm:pt>
    <dgm:pt modelId="{A1249A74-6150-4E14-9A97-A65338E7CEAF}" type="parTrans" cxnId="{B7D40968-41BD-4E64-A0DA-534DC4115697}">
      <dgm:prSet/>
      <dgm:spPr/>
      <dgm:t>
        <a:bodyPr/>
        <a:lstStyle/>
        <a:p>
          <a:endParaRPr lang="en-US"/>
        </a:p>
      </dgm:t>
    </dgm:pt>
    <dgm:pt modelId="{9CF56DC3-28F0-438B-BCFA-DAAAB7C04D82}" type="sibTrans" cxnId="{B7D40968-41BD-4E64-A0DA-534DC4115697}">
      <dgm:prSet/>
      <dgm:spPr/>
      <dgm:t>
        <a:bodyPr/>
        <a:lstStyle/>
        <a:p>
          <a:endParaRPr lang="en-US"/>
        </a:p>
      </dgm:t>
    </dgm:pt>
    <dgm:pt modelId="{A5949C04-E8A2-4BBD-A114-5F9253228E38}">
      <dgm:prSet phldrT="[Text]"/>
      <dgm:spPr/>
      <dgm:t>
        <a:bodyPr/>
        <a:lstStyle/>
        <a:p>
          <a:r>
            <a:rPr lang="en-US" dirty="0" smtClean="0">
              <a:solidFill>
                <a:srgbClr val="58585A"/>
              </a:solidFill>
            </a:rPr>
            <a:t>Meet four club requirements  </a:t>
          </a:r>
          <a:endParaRPr lang="en-US" dirty="0">
            <a:solidFill>
              <a:srgbClr val="58585A"/>
            </a:solidFill>
          </a:endParaRPr>
        </a:p>
      </dgm:t>
    </dgm:pt>
    <dgm:pt modelId="{60162A0E-5DD9-45B9-A039-CE4D33D3B4E3}" type="parTrans" cxnId="{33D73343-6876-4C13-961B-9A2FD8D3B09E}">
      <dgm:prSet/>
      <dgm:spPr/>
      <dgm:t>
        <a:bodyPr/>
        <a:lstStyle/>
        <a:p>
          <a:endParaRPr lang="en-US"/>
        </a:p>
      </dgm:t>
    </dgm:pt>
    <dgm:pt modelId="{F8676798-F85D-4D77-A453-43D6D9172091}" type="sibTrans" cxnId="{33D73343-6876-4C13-961B-9A2FD8D3B09E}">
      <dgm:prSet/>
      <dgm:spPr/>
      <dgm:t>
        <a:bodyPr/>
        <a:lstStyle/>
        <a:p>
          <a:endParaRPr lang="en-US"/>
        </a:p>
      </dgm:t>
    </dgm:pt>
    <dgm:pt modelId="{6F268C64-9447-4083-B8C8-7A5EE2AD734A}">
      <dgm:prSet phldrT="[Text]"/>
      <dgm:spPr>
        <a:solidFill>
          <a:srgbClr val="58585A"/>
        </a:solidFill>
        <a:ln>
          <a:solidFill>
            <a:srgbClr val="58585A"/>
          </a:solidFill>
        </a:ln>
      </dgm:spPr>
      <dgm:t>
        <a:bodyPr/>
        <a:lstStyle/>
        <a:p>
          <a:r>
            <a:rPr lang="en-US" dirty="0" smtClean="0"/>
            <a:t>STEP 2</a:t>
          </a:r>
          <a:endParaRPr lang="en-US" dirty="0"/>
        </a:p>
      </dgm:t>
    </dgm:pt>
    <dgm:pt modelId="{3476AD2D-3C75-430B-B57C-72AA0C1C0DCF}" type="parTrans" cxnId="{553E2489-21C9-45C4-9F74-C8DCA250B479}">
      <dgm:prSet/>
      <dgm:spPr/>
      <dgm:t>
        <a:bodyPr/>
        <a:lstStyle/>
        <a:p>
          <a:endParaRPr lang="en-US"/>
        </a:p>
      </dgm:t>
    </dgm:pt>
    <dgm:pt modelId="{F77BA99D-D43D-4E52-91A3-3A1967180448}" type="sibTrans" cxnId="{553E2489-21C9-45C4-9F74-C8DCA250B479}">
      <dgm:prSet/>
      <dgm:spPr/>
      <dgm:t>
        <a:bodyPr/>
        <a:lstStyle/>
        <a:p>
          <a:endParaRPr lang="en-US"/>
        </a:p>
      </dgm:t>
    </dgm:pt>
    <dgm:pt modelId="{86555306-3215-4251-823A-6581731605BC}">
      <dgm:prSet phldrT="[Text]"/>
      <dgm:spPr>
        <a:ln>
          <a:solidFill>
            <a:srgbClr val="58585A"/>
          </a:solidFill>
        </a:ln>
      </dgm:spPr>
      <dgm:t>
        <a:bodyPr/>
        <a:lstStyle/>
        <a:p>
          <a:r>
            <a:rPr lang="en-US" dirty="0" smtClean="0">
              <a:solidFill>
                <a:srgbClr val="58585A"/>
              </a:solidFill>
            </a:rPr>
            <a:t>Complete a district grant application and prepare your project budget</a:t>
          </a:r>
          <a:endParaRPr lang="en-US" dirty="0">
            <a:solidFill>
              <a:srgbClr val="58585A"/>
            </a:solidFill>
          </a:endParaRPr>
        </a:p>
      </dgm:t>
    </dgm:pt>
    <dgm:pt modelId="{4A8D6892-E4D0-4DE2-8D4A-85BB439CF4FE}" type="parTrans" cxnId="{EF72446E-1714-46D2-B962-2BDFA0332799}">
      <dgm:prSet/>
      <dgm:spPr/>
      <dgm:t>
        <a:bodyPr/>
        <a:lstStyle/>
        <a:p>
          <a:endParaRPr lang="en-US"/>
        </a:p>
      </dgm:t>
    </dgm:pt>
    <dgm:pt modelId="{E6B44814-EC3D-4BBB-A7B1-15F1CB9A3A64}" type="sibTrans" cxnId="{EF72446E-1714-46D2-B962-2BDFA0332799}">
      <dgm:prSet/>
      <dgm:spPr/>
      <dgm:t>
        <a:bodyPr/>
        <a:lstStyle/>
        <a:p>
          <a:endParaRPr lang="en-US"/>
        </a:p>
      </dgm:t>
    </dgm:pt>
    <dgm:pt modelId="{6D58C42C-F672-43C3-BBDD-A8EEED84C9F5}">
      <dgm:prSet phldrT="[Text]"/>
      <dgm:spPr>
        <a:solidFill>
          <a:schemeClr val="tx2"/>
        </a:solidFill>
        <a:ln>
          <a:solidFill>
            <a:srgbClr val="002060"/>
          </a:solidFill>
        </a:ln>
      </dgm:spPr>
      <dgm:t>
        <a:bodyPr/>
        <a:lstStyle/>
        <a:p>
          <a:r>
            <a:rPr lang="en-US" dirty="0" smtClean="0"/>
            <a:t>STEP 3</a:t>
          </a:r>
          <a:endParaRPr lang="en-US" dirty="0"/>
        </a:p>
      </dgm:t>
    </dgm:pt>
    <dgm:pt modelId="{6B778B0F-1D22-453D-B252-4D80B066CBF0}" type="parTrans" cxnId="{367F5C22-0412-4A18-BA6A-4F96E847B1EB}">
      <dgm:prSet/>
      <dgm:spPr/>
      <dgm:t>
        <a:bodyPr/>
        <a:lstStyle/>
        <a:p>
          <a:endParaRPr lang="en-US"/>
        </a:p>
      </dgm:t>
    </dgm:pt>
    <dgm:pt modelId="{0E1AB956-F856-4A18-AE36-71F5DDA6F031}" type="sibTrans" cxnId="{367F5C22-0412-4A18-BA6A-4F96E847B1EB}">
      <dgm:prSet/>
      <dgm:spPr/>
      <dgm:t>
        <a:bodyPr/>
        <a:lstStyle/>
        <a:p>
          <a:endParaRPr lang="en-US"/>
        </a:p>
      </dgm:t>
    </dgm:pt>
    <dgm:pt modelId="{1FA2D48A-7053-4BCB-B1DF-35FC2135246E}">
      <dgm:prSet phldrT="[Text]"/>
      <dgm:spPr>
        <a:ln>
          <a:solidFill>
            <a:srgbClr val="002060"/>
          </a:solidFill>
        </a:ln>
      </dgm:spPr>
      <dgm:t>
        <a:bodyPr/>
        <a:lstStyle/>
        <a:p>
          <a:r>
            <a:rPr lang="en-US" dirty="0" smtClean="0">
              <a:solidFill>
                <a:srgbClr val="58585A"/>
              </a:solidFill>
            </a:rPr>
            <a:t>Submit your application </a:t>
          </a:r>
          <a:endParaRPr lang="en-US" dirty="0">
            <a:solidFill>
              <a:srgbClr val="58585A"/>
            </a:solidFill>
          </a:endParaRPr>
        </a:p>
      </dgm:t>
    </dgm:pt>
    <dgm:pt modelId="{D3647C17-3A40-4549-AE2A-4CF8D038A651}" type="parTrans" cxnId="{944326DC-370C-4ED2-A578-C210A96C9A0C}">
      <dgm:prSet/>
      <dgm:spPr/>
      <dgm:t>
        <a:bodyPr/>
        <a:lstStyle/>
        <a:p>
          <a:endParaRPr lang="en-US"/>
        </a:p>
      </dgm:t>
    </dgm:pt>
    <dgm:pt modelId="{9FB2903D-42D0-4FC8-8252-53380A52C292}" type="sibTrans" cxnId="{944326DC-370C-4ED2-A578-C210A96C9A0C}">
      <dgm:prSet/>
      <dgm:spPr/>
      <dgm:t>
        <a:bodyPr/>
        <a:lstStyle/>
        <a:p>
          <a:endParaRPr lang="en-US"/>
        </a:p>
      </dgm:t>
    </dgm:pt>
    <dgm:pt modelId="{EE4FC331-6518-4D74-9B4C-90065E01AA97}">
      <dgm:prSet/>
      <dgm:spPr>
        <a:solidFill>
          <a:schemeClr val="bg1">
            <a:lumMod val="50000"/>
          </a:schemeClr>
        </a:solidFill>
        <a:ln>
          <a:solidFill>
            <a:schemeClr val="bg1">
              <a:lumMod val="50000"/>
            </a:schemeClr>
          </a:solidFill>
        </a:ln>
      </dgm:spPr>
      <dgm:t>
        <a:bodyPr/>
        <a:lstStyle/>
        <a:p>
          <a:r>
            <a:rPr lang="en-US" dirty="0" smtClean="0"/>
            <a:t>STEP 4</a:t>
          </a:r>
          <a:endParaRPr lang="en-US" dirty="0"/>
        </a:p>
      </dgm:t>
    </dgm:pt>
    <dgm:pt modelId="{C66BEA41-E95E-48BB-BFC0-837E22FA3B16}" type="parTrans" cxnId="{D2176868-A870-458C-86D4-132B6672612C}">
      <dgm:prSet/>
      <dgm:spPr/>
      <dgm:t>
        <a:bodyPr/>
        <a:lstStyle/>
        <a:p>
          <a:endParaRPr lang="en-US"/>
        </a:p>
      </dgm:t>
    </dgm:pt>
    <dgm:pt modelId="{9D2E0A4C-F489-482E-9AEE-B33B61972C20}" type="sibTrans" cxnId="{D2176868-A870-458C-86D4-132B6672612C}">
      <dgm:prSet/>
      <dgm:spPr/>
      <dgm:t>
        <a:bodyPr/>
        <a:lstStyle/>
        <a:p>
          <a:endParaRPr lang="en-US"/>
        </a:p>
      </dgm:t>
    </dgm:pt>
    <dgm:pt modelId="{5E9B04D4-68C4-44BC-B237-F6D388FBA342}">
      <dgm:prSet/>
      <dgm:spPr/>
      <dgm:t>
        <a:bodyPr/>
        <a:lstStyle/>
        <a:p>
          <a:r>
            <a:rPr lang="en-US" dirty="0" smtClean="0"/>
            <a:t>STEP 5</a:t>
          </a:r>
          <a:endParaRPr lang="en-US" dirty="0"/>
        </a:p>
      </dgm:t>
    </dgm:pt>
    <dgm:pt modelId="{EA774ED1-09F5-4B11-BF49-CEDA157DF1A7}" type="parTrans" cxnId="{F830659C-0E81-46C2-8AC3-20982E0E4455}">
      <dgm:prSet/>
      <dgm:spPr/>
      <dgm:t>
        <a:bodyPr/>
        <a:lstStyle/>
        <a:p>
          <a:endParaRPr lang="en-US"/>
        </a:p>
      </dgm:t>
    </dgm:pt>
    <dgm:pt modelId="{5FFD5F74-22F4-42AF-BECC-FDA6DEEDA69D}" type="sibTrans" cxnId="{F830659C-0E81-46C2-8AC3-20982E0E4455}">
      <dgm:prSet/>
      <dgm:spPr/>
      <dgm:t>
        <a:bodyPr/>
        <a:lstStyle/>
        <a:p>
          <a:endParaRPr lang="en-US"/>
        </a:p>
      </dgm:t>
    </dgm:pt>
    <dgm:pt modelId="{8689E3B4-32D8-4A5E-A5C0-B938CDFC7997}">
      <dgm:prSet/>
      <dgm:spPr>
        <a:ln>
          <a:solidFill>
            <a:schemeClr val="bg1">
              <a:lumMod val="50000"/>
            </a:schemeClr>
          </a:solidFill>
        </a:ln>
      </dgm:spPr>
      <dgm:t>
        <a:bodyPr/>
        <a:lstStyle/>
        <a:p>
          <a:r>
            <a:rPr lang="en-US" dirty="0" smtClean="0">
              <a:solidFill>
                <a:srgbClr val="58585A"/>
              </a:solidFill>
            </a:rPr>
            <a:t>Obtain electronic signatures </a:t>
          </a:r>
          <a:endParaRPr lang="en-US" dirty="0">
            <a:solidFill>
              <a:srgbClr val="58585A"/>
            </a:solidFill>
          </a:endParaRPr>
        </a:p>
      </dgm:t>
    </dgm:pt>
    <dgm:pt modelId="{0545591D-12FF-4590-9C15-4D0641B714BC}" type="parTrans" cxnId="{779FEB7E-066C-492C-A44B-5BB8A5EB8FA1}">
      <dgm:prSet/>
      <dgm:spPr/>
      <dgm:t>
        <a:bodyPr/>
        <a:lstStyle/>
        <a:p>
          <a:endParaRPr lang="en-US"/>
        </a:p>
      </dgm:t>
    </dgm:pt>
    <dgm:pt modelId="{60179563-3918-4851-9446-051882C7F633}" type="sibTrans" cxnId="{779FEB7E-066C-492C-A44B-5BB8A5EB8FA1}">
      <dgm:prSet/>
      <dgm:spPr/>
      <dgm:t>
        <a:bodyPr/>
        <a:lstStyle/>
        <a:p>
          <a:endParaRPr lang="en-US"/>
        </a:p>
      </dgm:t>
    </dgm:pt>
    <dgm:pt modelId="{52E9AE6C-1706-435C-856F-BE02F51010E6}">
      <dgm:prSet/>
      <dgm:spPr/>
      <dgm:t>
        <a:bodyPr/>
        <a:lstStyle/>
        <a:p>
          <a:r>
            <a:rPr lang="en-US" dirty="0" smtClean="0">
              <a:solidFill>
                <a:srgbClr val="58585A"/>
              </a:solidFill>
            </a:rPr>
            <a:t>DG Committee reviews and approves your application and four requirements - grant funds are issued to your club!</a:t>
          </a:r>
          <a:endParaRPr lang="en-US" dirty="0">
            <a:solidFill>
              <a:srgbClr val="58585A"/>
            </a:solidFill>
          </a:endParaRPr>
        </a:p>
      </dgm:t>
    </dgm:pt>
    <dgm:pt modelId="{005C80D4-6731-462D-BA2D-AFBFFE923780}" type="parTrans" cxnId="{B2B4A222-684A-4D7C-A6C0-AE14EAFD4AFF}">
      <dgm:prSet/>
      <dgm:spPr/>
      <dgm:t>
        <a:bodyPr/>
        <a:lstStyle/>
        <a:p>
          <a:endParaRPr lang="en-US"/>
        </a:p>
      </dgm:t>
    </dgm:pt>
    <dgm:pt modelId="{2FCFE880-EB61-4DB5-B1F6-7B798EEA12CF}" type="sibTrans" cxnId="{B2B4A222-684A-4D7C-A6C0-AE14EAFD4AFF}">
      <dgm:prSet/>
      <dgm:spPr/>
      <dgm:t>
        <a:bodyPr/>
        <a:lstStyle/>
        <a:p>
          <a:endParaRPr lang="en-US"/>
        </a:p>
      </dgm:t>
    </dgm:pt>
    <dgm:pt modelId="{541A793B-3D36-4413-8990-29B468711563}" type="pres">
      <dgm:prSet presAssocID="{EA133B13-4BDF-4C97-A874-FF1F095BFEE5}" presName="linearFlow" presStyleCnt="0">
        <dgm:presLayoutVars>
          <dgm:dir/>
          <dgm:animLvl val="lvl"/>
          <dgm:resizeHandles val="exact"/>
        </dgm:presLayoutVars>
      </dgm:prSet>
      <dgm:spPr/>
      <dgm:t>
        <a:bodyPr/>
        <a:lstStyle/>
        <a:p>
          <a:endParaRPr lang="en-US"/>
        </a:p>
      </dgm:t>
    </dgm:pt>
    <dgm:pt modelId="{D01B8A89-EFF0-4D10-BF15-8E311EB938E3}" type="pres">
      <dgm:prSet presAssocID="{9B24CB61-097A-4620-97E7-FE7B01CA8FD3}" presName="composite" presStyleCnt="0"/>
      <dgm:spPr/>
    </dgm:pt>
    <dgm:pt modelId="{4FEA9674-ABAF-4FE5-A682-EBAF721A3C06}" type="pres">
      <dgm:prSet presAssocID="{9B24CB61-097A-4620-97E7-FE7B01CA8FD3}" presName="parentText" presStyleLbl="alignNode1" presStyleIdx="0" presStyleCnt="5">
        <dgm:presLayoutVars>
          <dgm:chMax val="1"/>
          <dgm:bulletEnabled val="1"/>
        </dgm:presLayoutVars>
      </dgm:prSet>
      <dgm:spPr/>
      <dgm:t>
        <a:bodyPr/>
        <a:lstStyle/>
        <a:p>
          <a:endParaRPr lang="en-US"/>
        </a:p>
      </dgm:t>
    </dgm:pt>
    <dgm:pt modelId="{842E0811-8E77-4A9E-BB25-D67720D7781F}" type="pres">
      <dgm:prSet presAssocID="{9B24CB61-097A-4620-97E7-FE7B01CA8FD3}" presName="descendantText" presStyleLbl="alignAcc1" presStyleIdx="0" presStyleCnt="5">
        <dgm:presLayoutVars>
          <dgm:bulletEnabled val="1"/>
        </dgm:presLayoutVars>
      </dgm:prSet>
      <dgm:spPr/>
      <dgm:t>
        <a:bodyPr/>
        <a:lstStyle/>
        <a:p>
          <a:endParaRPr lang="en-US"/>
        </a:p>
      </dgm:t>
    </dgm:pt>
    <dgm:pt modelId="{C5DA79FC-F899-40DB-92AD-9D4E72DC9323}" type="pres">
      <dgm:prSet presAssocID="{9CF56DC3-28F0-438B-BCFA-DAAAB7C04D82}" presName="sp" presStyleCnt="0"/>
      <dgm:spPr/>
    </dgm:pt>
    <dgm:pt modelId="{BB4EEE40-C394-4421-8AA2-5BBC4765B307}" type="pres">
      <dgm:prSet presAssocID="{6F268C64-9447-4083-B8C8-7A5EE2AD734A}" presName="composite" presStyleCnt="0"/>
      <dgm:spPr/>
    </dgm:pt>
    <dgm:pt modelId="{1B1BE4B2-442E-4B09-B6C5-0AD119173A30}" type="pres">
      <dgm:prSet presAssocID="{6F268C64-9447-4083-B8C8-7A5EE2AD734A}" presName="parentText" presStyleLbl="alignNode1" presStyleIdx="1" presStyleCnt="5">
        <dgm:presLayoutVars>
          <dgm:chMax val="1"/>
          <dgm:bulletEnabled val="1"/>
        </dgm:presLayoutVars>
      </dgm:prSet>
      <dgm:spPr/>
      <dgm:t>
        <a:bodyPr/>
        <a:lstStyle/>
        <a:p>
          <a:endParaRPr lang="en-US"/>
        </a:p>
      </dgm:t>
    </dgm:pt>
    <dgm:pt modelId="{74961BA0-E68F-4DF2-AD1D-9E2E7E202F70}" type="pres">
      <dgm:prSet presAssocID="{6F268C64-9447-4083-B8C8-7A5EE2AD734A}" presName="descendantText" presStyleLbl="alignAcc1" presStyleIdx="1" presStyleCnt="5">
        <dgm:presLayoutVars>
          <dgm:bulletEnabled val="1"/>
        </dgm:presLayoutVars>
      </dgm:prSet>
      <dgm:spPr/>
      <dgm:t>
        <a:bodyPr/>
        <a:lstStyle/>
        <a:p>
          <a:endParaRPr lang="en-US"/>
        </a:p>
      </dgm:t>
    </dgm:pt>
    <dgm:pt modelId="{3A53E764-F9DE-450D-BFEC-C258C3E00CB1}" type="pres">
      <dgm:prSet presAssocID="{F77BA99D-D43D-4E52-91A3-3A1967180448}" presName="sp" presStyleCnt="0"/>
      <dgm:spPr/>
    </dgm:pt>
    <dgm:pt modelId="{371EBB24-F929-4B97-B27D-F9CD23C5B9DF}" type="pres">
      <dgm:prSet presAssocID="{6D58C42C-F672-43C3-BBDD-A8EEED84C9F5}" presName="composite" presStyleCnt="0"/>
      <dgm:spPr/>
    </dgm:pt>
    <dgm:pt modelId="{DC1672B7-0EAB-4142-9AF7-ECA1655B0114}" type="pres">
      <dgm:prSet presAssocID="{6D58C42C-F672-43C3-BBDD-A8EEED84C9F5}" presName="parentText" presStyleLbl="alignNode1" presStyleIdx="2" presStyleCnt="5">
        <dgm:presLayoutVars>
          <dgm:chMax val="1"/>
          <dgm:bulletEnabled val="1"/>
        </dgm:presLayoutVars>
      </dgm:prSet>
      <dgm:spPr/>
      <dgm:t>
        <a:bodyPr/>
        <a:lstStyle/>
        <a:p>
          <a:endParaRPr lang="en-US"/>
        </a:p>
      </dgm:t>
    </dgm:pt>
    <dgm:pt modelId="{917FC1B2-0799-4B8C-9774-6C61174ACA6A}" type="pres">
      <dgm:prSet presAssocID="{6D58C42C-F672-43C3-BBDD-A8EEED84C9F5}" presName="descendantText" presStyleLbl="alignAcc1" presStyleIdx="2" presStyleCnt="5">
        <dgm:presLayoutVars>
          <dgm:bulletEnabled val="1"/>
        </dgm:presLayoutVars>
      </dgm:prSet>
      <dgm:spPr/>
      <dgm:t>
        <a:bodyPr/>
        <a:lstStyle/>
        <a:p>
          <a:endParaRPr lang="en-US"/>
        </a:p>
      </dgm:t>
    </dgm:pt>
    <dgm:pt modelId="{51697CC1-4F34-4E19-B46C-AC9FC13313DD}" type="pres">
      <dgm:prSet presAssocID="{0E1AB956-F856-4A18-AE36-71F5DDA6F031}" presName="sp" presStyleCnt="0"/>
      <dgm:spPr/>
    </dgm:pt>
    <dgm:pt modelId="{605B4DC8-E031-45D5-B134-6B85D0787A48}" type="pres">
      <dgm:prSet presAssocID="{EE4FC331-6518-4D74-9B4C-90065E01AA97}" presName="composite" presStyleCnt="0"/>
      <dgm:spPr/>
    </dgm:pt>
    <dgm:pt modelId="{60D4AAD9-BEAD-4AAD-A4B7-05A7327C052E}" type="pres">
      <dgm:prSet presAssocID="{EE4FC331-6518-4D74-9B4C-90065E01AA97}" presName="parentText" presStyleLbl="alignNode1" presStyleIdx="3" presStyleCnt="5">
        <dgm:presLayoutVars>
          <dgm:chMax val="1"/>
          <dgm:bulletEnabled val="1"/>
        </dgm:presLayoutVars>
      </dgm:prSet>
      <dgm:spPr/>
      <dgm:t>
        <a:bodyPr/>
        <a:lstStyle/>
        <a:p>
          <a:endParaRPr lang="en-US"/>
        </a:p>
      </dgm:t>
    </dgm:pt>
    <dgm:pt modelId="{335B4516-E994-4B66-8909-1B5D614D86E4}" type="pres">
      <dgm:prSet presAssocID="{EE4FC331-6518-4D74-9B4C-90065E01AA97}" presName="descendantText" presStyleLbl="alignAcc1" presStyleIdx="3" presStyleCnt="5">
        <dgm:presLayoutVars>
          <dgm:bulletEnabled val="1"/>
        </dgm:presLayoutVars>
      </dgm:prSet>
      <dgm:spPr/>
      <dgm:t>
        <a:bodyPr/>
        <a:lstStyle/>
        <a:p>
          <a:endParaRPr lang="en-US"/>
        </a:p>
      </dgm:t>
    </dgm:pt>
    <dgm:pt modelId="{39802E30-8238-46B7-8FA9-4FE2BDBFE10F}" type="pres">
      <dgm:prSet presAssocID="{9D2E0A4C-F489-482E-9AEE-B33B61972C20}" presName="sp" presStyleCnt="0"/>
      <dgm:spPr/>
    </dgm:pt>
    <dgm:pt modelId="{7542F908-A659-45FC-9E74-8E84706CE758}" type="pres">
      <dgm:prSet presAssocID="{5E9B04D4-68C4-44BC-B237-F6D388FBA342}" presName="composite" presStyleCnt="0"/>
      <dgm:spPr/>
    </dgm:pt>
    <dgm:pt modelId="{BEC81BC7-E00E-47F6-A4EC-C98E8779F11A}" type="pres">
      <dgm:prSet presAssocID="{5E9B04D4-68C4-44BC-B237-F6D388FBA342}" presName="parentText" presStyleLbl="alignNode1" presStyleIdx="4" presStyleCnt="5">
        <dgm:presLayoutVars>
          <dgm:chMax val="1"/>
          <dgm:bulletEnabled val="1"/>
        </dgm:presLayoutVars>
      </dgm:prSet>
      <dgm:spPr/>
      <dgm:t>
        <a:bodyPr/>
        <a:lstStyle/>
        <a:p>
          <a:endParaRPr lang="en-US"/>
        </a:p>
      </dgm:t>
    </dgm:pt>
    <dgm:pt modelId="{0CCDF0A3-4D68-490D-BBCD-FE829F794807}" type="pres">
      <dgm:prSet presAssocID="{5E9B04D4-68C4-44BC-B237-F6D388FBA342}" presName="descendantText" presStyleLbl="alignAcc1" presStyleIdx="4" presStyleCnt="5">
        <dgm:presLayoutVars>
          <dgm:bulletEnabled val="1"/>
        </dgm:presLayoutVars>
      </dgm:prSet>
      <dgm:spPr/>
      <dgm:t>
        <a:bodyPr/>
        <a:lstStyle/>
        <a:p>
          <a:endParaRPr lang="en-US"/>
        </a:p>
      </dgm:t>
    </dgm:pt>
  </dgm:ptLst>
  <dgm:cxnLst>
    <dgm:cxn modelId="{36AB7D56-A573-4C22-B378-F19BED2E9E66}" type="presOf" srcId="{EE4FC331-6518-4D74-9B4C-90065E01AA97}" destId="{60D4AAD9-BEAD-4AAD-A4B7-05A7327C052E}" srcOrd="0" destOrd="0" presId="urn:microsoft.com/office/officeart/2005/8/layout/chevron2"/>
    <dgm:cxn modelId="{944326DC-370C-4ED2-A578-C210A96C9A0C}" srcId="{6D58C42C-F672-43C3-BBDD-A8EEED84C9F5}" destId="{1FA2D48A-7053-4BCB-B1DF-35FC2135246E}" srcOrd="0" destOrd="0" parTransId="{D3647C17-3A40-4549-AE2A-4CF8D038A651}" sibTransId="{9FB2903D-42D0-4FC8-8252-53380A52C292}"/>
    <dgm:cxn modelId="{AF248365-8FB7-47D4-AF6D-36477DB0434C}" type="presOf" srcId="{A5949C04-E8A2-4BBD-A114-5F9253228E38}" destId="{842E0811-8E77-4A9E-BB25-D67720D7781F}" srcOrd="0" destOrd="0" presId="urn:microsoft.com/office/officeart/2005/8/layout/chevron2"/>
    <dgm:cxn modelId="{DEDD32B2-2CBF-460E-B3E0-71F319596B48}" type="presOf" srcId="{5E9B04D4-68C4-44BC-B237-F6D388FBA342}" destId="{BEC81BC7-E00E-47F6-A4EC-C98E8779F11A}" srcOrd="0" destOrd="0" presId="urn:microsoft.com/office/officeart/2005/8/layout/chevron2"/>
    <dgm:cxn modelId="{F830659C-0E81-46C2-8AC3-20982E0E4455}" srcId="{EA133B13-4BDF-4C97-A874-FF1F095BFEE5}" destId="{5E9B04D4-68C4-44BC-B237-F6D388FBA342}" srcOrd="4" destOrd="0" parTransId="{EA774ED1-09F5-4B11-BF49-CEDA157DF1A7}" sibTransId="{5FFD5F74-22F4-42AF-BECC-FDA6DEEDA69D}"/>
    <dgm:cxn modelId="{367F5C22-0412-4A18-BA6A-4F96E847B1EB}" srcId="{EA133B13-4BDF-4C97-A874-FF1F095BFEE5}" destId="{6D58C42C-F672-43C3-BBDD-A8EEED84C9F5}" srcOrd="2" destOrd="0" parTransId="{6B778B0F-1D22-453D-B252-4D80B066CBF0}" sibTransId="{0E1AB956-F856-4A18-AE36-71F5DDA6F031}"/>
    <dgm:cxn modelId="{1D2810A1-1D4C-4AF4-BF5B-A6A01D7748FD}" type="presOf" srcId="{52E9AE6C-1706-435C-856F-BE02F51010E6}" destId="{0CCDF0A3-4D68-490D-BBCD-FE829F794807}" srcOrd="0" destOrd="0" presId="urn:microsoft.com/office/officeart/2005/8/layout/chevron2"/>
    <dgm:cxn modelId="{822CD361-6946-48E5-9073-16847BA53647}" type="presOf" srcId="{9B24CB61-097A-4620-97E7-FE7B01CA8FD3}" destId="{4FEA9674-ABAF-4FE5-A682-EBAF721A3C06}" srcOrd="0" destOrd="0" presId="urn:microsoft.com/office/officeart/2005/8/layout/chevron2"/>
    <dgm:cxn modelId="{60D737A5-C90E-4BAA-994E-93EE2A91E641}" type="presOf" srcId="{8689E3B4-32D8-4A5E-A5C0-B938CDFC7997}" destId="{335B4516-E994-4B66-8909-1B5D614D86E4}" srcOrd="0" destOrd="0" presId="urn:microsoft.com/office/officeart/2005/8/layout/chevron2"/>
    <dgm:cxn modelId="{B80E82BF-53D7-4BF5-B4BB-39647DA8418F}" type="presOf" srcId="{1FA2D48A-7053-4BCB-B1DF-35FC2135246E}" destId="{917FC1B2-0799-4B8C-9774-6C61174ACA6A}" srcOrd="0" destOrd="0" presId="urn:microsoft.com/office/officeart/2005/8/layout/chevron2"/>
    <dgm:cxn modelId="{553E2489-21C9-45C4-9F74-C8DCA250B479}" srcId="{EA133B13-4BDF-4C97-A874-FF1F095BFEE5}" destId="{6F268C64-9447-4083-B8C8-7A5EE2AD734A}" srcOrd="1" destOrd="0" parTransId="{3476AD2D-3C75-430B-B57C-72AA0C1C0DCF}" sibTransId="{F77BA99D-D43D-4E52-91A3-3A1967180448}"/>
    <dgm:cxn modelId="{697389CA-4A1C-4BCA-91A4-41C47A312699}" type="presOf" srcId="{86555306-3215-4251-823A-6581731605BC}" destId="{74961BA0-E68F-4DF2-AD1D-9E2E7E202F70}" srcOrd="0" destOrd="0" presId="urn:microsoft.com/office/officeart/2005/8/layout/chevron2"/>
    <dgm:cxn modelId="{EF72446E-1714-46D2-B962-2BDFA0332799}" srcId="{6F268C64-9447-4083-B8C8-7A5EE2AD734A}" destId="{86555306-3215-4251-823A-6581731605BC}" srcOrd="0" destOrd="0" parTransId="{4A8D6892-E4D0-4DE2-8D4A-85BB439CF4FE}" sibTransId="{E6B44814-EC3D-4BBB-A7B1-15F1CB9A3A64}"/>
    <dgm:cxn modelId="{78A0CE99-882C-4757-8438-E389F1AE83A6}" type="presOf" srcId="{6F268C64-9447-4083-B8C8-7A5EE2AD734A}" destId="{1B1BE4B2-442E-4B09-B6C5-0AD119173A30}" srcOrd="0" destOrd="0" presId="urn:microsoft.com/office/officeart/2005/8/layout/chevron2"/>
    <dgm:cxn modelId="{D2176868-A870-458C-86D4-132B6672612C}" srcId="{EA133B13-4BDF-4C97-A874-FF1F095BFEE5}" destId="{EE4FC331-6518-4D74-9B4C-90065E01AA97}" srcOrd="3" destOrd="0" parTransId="{C66BEA41-E95E-48BB-BFC0-837E22FA3B16}" sibTransId="{9D2E0A4C-F489-482E-9AEE-B33B61972C20}"/>
    <dgm:cxn modelId="{779FEB7E-066C-492C-A44B-5BB8A5EB8FA1}" srcId="{EE4FC331-6518-4D74-9B4C-90065E01AA97}" destId="{8689E3B4-32D8-4A5E-A5C0-B938CDFC7997}" srcOrd="0" destOrd="0" parTransId="{0545591D-12FF-4590-9C15-4D0641B714BC}" sibTransId="{60179563-3918-4851-9446-051882C7F633}"/>
    <dgm:cxn modelId="{B7D40968-41BD-4E64-A0DA-534DC4115697}" srcId="{EA133B13-4BDF-4C97-A874-FF1F095BFEE5}" destId="{9B24CB61-097A-4620-97E7-FE7B01CA8FD3}" srcOrd="0" destOrd="0" parTransId="{A1249A74-6150-4E14-9A97-A65338E7CEAF}" sibTransId="{9CF56DC3-28F0-438B-BCFA-DAAAB7C04D82}"/>
    <dgm:cxn modelId="{33D73343-6876-4C13-961B-9A2FD8D3B09E}" srcId="{9B24CB61-097A-4620-97E7-FE7B01CA8FD3}" destId="{A5949C04-E8A2-4BBD-A114-5F9253228E38}" srcOrd="0" destOrd="0" parTransId="{60162A0E-5DD9-45B9-A039-CE4D33D3B4E3}" sibTransId="{F8676798-F85D-4D77-A453-43D6D9172091}"/>
    <dgm:cxn modelId="{5C1C6684-2E7D-4156-BBF5-4F0BC8978A3A}" type="presOf" srcId="{EA133B13-4BDF-4C97-A874-FF1F095BFEE5}" destId="{541A793B-3D36-4413-8990-29B468711563}" srcOrd="0" destOrd="0" presId="urn:microsoft.com/office/officeart/2005/8/layout/chevron2"/>
    <dgm:cxn modelId="{66902ABC-838C-4CE8-B402-9AA99F74F80B}" type="presOf" srcId="{6D58C42C-F672-43C3-BBDD-A8EEED84C9F5}" destId="{DC1672B7-0EAB-4142-9AF7-ECA1655B0114}" srcOrd="0" destOrd="0" presId="urn:microsoft.com/office/officeart/2005/8/layout/chevron2"/>
    <dgm:cxn modelId="{B2B4A222-684A-4D7C-A6C0-AE14EAFD4AFF}" srcId="{5E9B04D4-68C4-44BC-B237-F6D388FBA342}" destId="{52E9AE6C-1706-435C-856F-BE02F51010E6}" srcOrd="0" destOrd="0" parTransId="{005C80D4-6731-462D-BA2D-AFBFFE923780}" sibTransId="{2FCFE880-EB61-4DB5-B1F6-7B798EEA12CF}"/>
    <dgm:cxn modelId="{CEDB403E-4BAB-4D3B-B1AB-EACCA95BF807}" type="presParOf" srcId="{541A793B-3D36-4413-8990-29B468711563}" destId="{D01B8A89-EFF0-4D10-BF15-8E311EB938E3}" srcOrd="0" destOrd="0" presId="urn:microsoft.com/office/officeart/2005/8/layout/chevron2"/>
    <dgm:cxn modelId="{54D46E0D-536A-4159-841C-D025DBDDD4E5}" type="presParOf" srcId="{D01B8A89-EFF0-4D10-BF15-8E311EB938E3}" destId="{4FEA9674-ABAF-4FE5-A682-EBAF721A3C06}" srcOrd="0" destOrd="0" presId="urn:microsoft.com/office/officeart/2005/8/layout/chevron2"/>
    <dgm:cxn modelId="{3F23B9B8-9BF7-4239-A8C5-05E08B2EF700}" type="presParOf" srcId="{D01B8A89-EFF0-4D10-BF15-8E311EB938E3}" destId="{842E0811-8E77-4A9E-BB25-D67720D7781F}" srcOrd="1" destOrd="0" presId="urn:microsoft.com/office/officeart/2005/8/layout/chevron2"/>
    <dgm:cxn modelId="{5495C8BC-0A6D-456B-BEB9-ECF09779AC71}" type="presParOf" srcId="{541A793B-3D36-4413-8990-29B468711563}" destId="{C5DA79FC-F899-40DB-92AD-9D4E72DC9323}" srcOrd="1" destOrd="0" presId="urn:microsoft.com/office/officeart/2005/8/layout/chevron2"/>
    <dgm:cxn modelId="{15F7F73D-697C-48C0-87BF-C958E67676C5}" type="presParOf" srcId="{541A793B-3D36-4413-8990-29B468711563}" destId="{BB4EEE40-C394-4421-8AA2-5BBC4765B307}" srcOrd="2" destOrd="0" presId="urn:microsoft.com/office/officeart/2005/8/layout/chevron2"/>
    <dgm:cxn modelId="{ECE50B14-9A0A-4513-A42F-05B2692307E8}" type="presParOf" srcId="{BB4EEE40-C394-4421-8AA2-5BBC4765B307}" destId="{1B1BE4B2-442E-4B09-B6C5-0AD119173A30}" srcOrd="0" destOrd="0" presId="urn:microsoft.com/office/officeart/2005/8/layout/chevron2"/>
    <dgm:cxn modelId="{DC7725B9-C206-48ED-B6AF-D365DADDDEB1}" type="presParOf" srcId="{BB4EEE40-C394-4421-8AA2-5BBC4765B307}" destId="{74961BA0-E68F-4DF2-AD1D-9E2E7E202F70}" srcOrd="1" destOrd="0" presId="urn:microsoft.com/office/officeart/2005/8/layout/chevron2"/>
    <dgm:cxn modelId="{293AE44E-6117-4531-92AD-6F9FE29E99CC}" type="presParOf" srcId="{541A793B-3D36-4413-8990-29B468711563}" destId="{3A53E764-F9DE-450D-BFEC-C258C3E00CB1}" srcOrd="3" destOrd="0" presId="urn:microsoft.com/office/officeart/2005/8/layout/chevron2"/>
    <dgm:cxn modelId="{FA3E390F-5485-4EDB-A8D0-8ACD4E82C7D5}" type="presParOf" srcId="{541A793B-3D36-4413-8990-29B468711563}" destId="{371EBB24-F929-4B97-B27D-F9CD23C5B9DF}" srcOrd="4" destOrd="0" presId="urn:microsoft.com/office/officeart/2005/8/layout/chevron2"/>
    <dgm:cxn modelId="{952B87DB-61B2-4869-A82B-2C4EAEFAEDF7}" type="presParOf" srcId="{371EBB24-F929-4B97-B27D-F9CD23C5B9DF}" destId="{DC1672B7-0EAB-4142-9AF7-ECA1655B0114}" srcOrd="0" destOrd="0" presId="urn:microsoft.com/office/officeart/2005/8/layout/chevron2"/>
    <dgm:cxn modelId="{32CE282F-9941-42D3-ABEE-C094524B2AF9}" type="presParOf" srcId="{371EBB24-F929-4B97-B27D-F9CD23C5B9DF}" destId="{917FC1B2-0799-4B8C-9774-6C61174ACA6A}" srcOrd="1" destOrd="0" presId="urn:microsoft.com/office/officeart/2005/8/layout/chevron2"/>
    <dgm:cxn modelId="{DAF3C49C-0EC1-4861-A1EF-77FE4D691521}" type="presParOf" srcId="{541A793B-3D36-4413-8990-29B468711563}" destId="{51697CC1-4F34-4E19-B46C-AC9FC13313DD}" srcOrd="5" destOrd="0" presId="urn:microsoft.com/office/officeart/2005/8/layout/chevron2"/>
    <dgm:cxn modelId="{976F5646-1CDB-47B6-90F9-736D16CEDA3A}" type="presParOf" srcId="{541A793B-3D36-4413-8990-29B468711563}" destId="{605B4DC8-E031-45D5-B134-6B85D0787A48}" srcOrd="6" destOrd="0" presId="urn:microsoft.com/office/officeart/2005/8/layout/chevron2"/>
    <dgm:cxn modelId="{931A8C66-6077-41E1-B9E9-918B5FB48B03}" type="presParOf" srcId="{605B4DC8-E031-45D5-B134-6B85D0787A48}" destId="{60D4AAD9-BEAD-4AAD-A4B7-05A7327C052E}" srcOrd="0" destOrd="0" presId="urn:microsoft.com/office/officeart/2005/8/layout/chevron2"/>
    <dgm:cxn modelId="{B44D5BD1-B879-4C14-A3D1-6B6FBE354929}" type="presParOf" srcId="{605B4DC8-E031-45D5-B134-6B85D0787A48}" destId="{335B4516-E994-4B66-8909-1B5D614D86E4}" srcOrd="1" destOrd="0" presId="urn:microsoft.com/office/officeart/2005/8/layout/chevron2"/>
    <dgm:cxn modelId="{1C6F4169-E6CF-463F-8C60-3065A6DE4602}" type="presParOf" srcId="{541A793B-3D36-4413-8990-29B468711563}" destId="{39802E30-8238-46B7-8FA9-4FE2BDBFE10F}" srcOrd="7" destOrd="0" presId="urn:microsoft.com/office/officeart/2005/8/layout/chevron2"/>
    <dgm:cxn modelId="{2F9C6092-1292-4076-A73A-7CEB7E008BEB}" type="presParOf" srcId="{541A793B-3D36-4413-8990-29B468711563}" destId="{7542F908-A659-45FC-9E74-8E84706CE758}" srcOrd="8" destOrd="0" presId="urn:microsoft.com/office/officeart/2005/8/layout/chevron2"/>
    <dgm:cxn modelId="{B8373F92-A1C2-4B73-B140-A8C434513408}" type="presParOf" srcId="{7542F908-A659-45FC-9E74-8E84706CE758}" destId="{BEC81BC7-E00E-47F6-A4EC-C98E8779F11A}" srcOrd="0" destOrd="0" presId="urn:microsoft.com/office/officeart/2005/8/layout/chevron2"/>
    <dgm:cxn modelId="{BDEA9821-E54F-456C-9878-DA03A6E43185}" type="presParOf" srcId="{7542F908-A659-45FC-9E74-8E84706CE758}" destId="{0CCDF0A3-4D68-490D-BBCD-FE829F79480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3"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t" anchorCtr="0" compatLnSpc="1">
            <a:prstTxWarp prst="textNoShape">
              <a:avLst/>
            </a:prstTxWarp>
          </a:bodyPr>
          <a:lstStyle>
            <a:lvl1pPr defTabSz="931452">
              <a:defRPr kumimoji="0" sz="1200">
                <a:latin typeface="Arial" charset="0"/>
              </a:defRPr>
            </a:lvl1pPr>
          </a:lstStyle>
          <a:p>
            <a:pPr>
              <a:defRPr/>
            </a:pPr>
            <a:endParaRPr lang="en-US" dirty="0"/>
          </a:p>
        </p:txBody>
      </p:sp>
      <p:sp>
        <p:nvSpPr>
          <p:cNvPr id="133123" name="Rectangle 3"/>
          <p:cNvSpPr>
            <a:spLocks noGrp="1" noChangeArrowheads="1"/>
          </p:cNvSpPr>
          <p:nvPr>
            <p:ph type="dt" sz="quarter" idx="1"/>
          </p:nvPr>
        </p:nvSpPr>
        <p:spPr bwMode="auto">
          <a:xfrm>
            <a:off x="3971926"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t" anchorCtr="0" compatLnSpc="1">
            <a:prstTxWarp prst="textNoShape">
              <a:avLst/>
            </a:prstTxWarp>
          </a:bodyPr>
          <a:lstStyle>
            <a:lvl1pPr algn="r" defTabSz="931452">
              <a:defRPr kumimoji="0" sz="1200">
                <a:latin typeface="Arial" charset="0"/>
              </a:defRPr>
            </a:lvl1pPr>
          </a:lstStyle>
          <a:p>
            <a:pPr>
              <a:defRPr/>
            </a:pPr>
            <a:fld id="{09BCCE66-3D35-45A4-97FA-90F9CCBB5841}" type="datetime1">
              <a:rPr lang="en-US"/>
              <a:pPr>
                <a:defRPr/>
              </a:pPr>
              <a:t>3/13/2019</a:t>
            </a:fld>
            <a:endParaRPr lang="en-US" dirty="0"/>
          </a:p>
        </p:txBody>
      </p:sp>
      <p:sp>
        <p:nvSpPr>
          <p:cNvPr id="133124" name="Rectangle 4"/>
          <p:cNvSpPr>
            <a:spLocks noGrp="1" noChangeArrowheads="1"/>
          </p:cNvSpPr>
          <p:nvPr>
            <p:ph type="ftr" sz="quarter" idx="2"/>
          </p:nvPr>
        </p:nvSpPr>
        <p:spPr bwMode="auto">
          <a:xfrm>
            <a:off x="3"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b" anchorCtr="0" compatLnSpc="1">
            <a:prstTxWarp prst="textNoShape">
              <a:avLst/>
            </a:prstTxWarp>
          </a:bodyPr>
          <a:lstStyle>
            <a:lvl1pPr defTabSz="931452">
              <a:defRPr kumimoji="0" sz="1200">
                <a:latin typeface="Arial" charset="0"/>
              </a:defRPr>
            </a:lvl1pPr>
          </a:lstStyle>
          <a:p>
            <a:pPr>
              <a:defRPr/>
            </a:pPr>
            <a:endParaRPr lang="en-US" dirty="0"/>
          </a:p>
        </p:txBody>
      </p:sp>
      <p:sp>
        <p:nvSpPr>
          <p:cNvPr id="133125" name="Rectangle 5"/>
          <p:cNvSpPr>
            <a:spLocks noGrp="1" noChangeArrowheads="1"/>
          </p:cNvSpPr>
          <p:nvPr>
            <p:ph type="sldNum" sz="quarter" idx="3"/>
          </p:nvPr>
        </p:nvSpPr>
        <p:spPr bwMode="auto">
          <a:xfrm>
            <a:off x="3971926"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b" anchorCtr="0" compatLnSpc="1">
            <a:prstTxWarp prst="textNoShape">
              <a:avLst/>
            </a:prstTxWarp>
          </a:bodyPr>
          <a:lstStyle>
            <a:lvl1pPr algn="r" defTabSz="931452">
              <a:defRPr kumimoji="0" sz="1200">
                <a:latin typeface="Arial" charset="0"/>
              </a:defRPr>
            </a:lvl1pPr>
          </a:lstStyle>
          <a:p>
            <a:pPr>
              <a:defRPr/>
            </a:pPr>
            <a:fld id="{45F96E47-C8E2-4485-8231-C437400F7202}" type="slidenum">
              <a:rPr lang="en-US"/>
              <a:pPr>
                <a:defRPr/>
              </a:pPr>
              <a:t>‹#›</a:t>
            </a:fld>
            <a:endParaRPr lang="en-US" dirty="0"/>
          </a:p>
        </p:txBody>
      </p:sp>
    </p:spTree>
    <p:extLst>
      <p:ext uri="{BB962C8B-B14F-4D97-AF65-F5344CB8AC3E}">
        <p14:creationId xmlns:p14="http://schemas.microsoft.com/office/powerpoint/2010/main" val="1127115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3"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t" anchorCtr="0" compatLnSpc="1">
            <a:prstTxWarp prst="textNoShape">
              <a:avLst/>
            </a:prstTxWarp>
          </a:bodyPr>
          <a:lstStyle>
            <a:lvl1pPr defTabSz="931452">
              <a:defRPr kumimoji="0" sz="1200">
                <a:latin typeface="Arial" charset="0"/>
              </a:defRPr>
            </a:lvl1pPr>
          </a:lstStyle>
          <a:p>
            <a:pPr>
              <a:defRPr/>
            </a:pPr>
            <a:endParaRPr lang="en-US" dirty="0"/>
          </a:p>
        </p:txBody>
      </p:sp>
      <p:sp>
        <p:nvSpPr>
          <p:cNvPr id="96259" name="Rectangle 3"/>
          <p:cNvSpPr>
            <a:spLocks noGrp="1" noChangeArrowheads="1"/>
          </p:cNvSpPr>
          <p:nvPr>
            <p:ph type="dt" idx="1"/>
          </p:nvPr>
        </p:nvSpPr>
        <p:spPr bwMode="auto">
          <a:xfrm>
            <a:off x="3971926"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t" anchorCtr="0" compatLnSpc="1">
            <a:prstTxWarp prst="textNoShape">
              <a:avLst/>
            </a:prstTxWarp>
          </a:bodyPr>
          <a:lstStyle>
            <a:lvl1pPr algn="r" defTabSz="931452">
              <a:defRPr kumimoji="0" sz="1200">
                <a:latin typeface="Arial" charset="0"/>
              </a:defRPr>
            </a:lvl1pPr>
          </a:lstStyle>
          <a:p>
            <a:pPr>
              <a:defRPr/>
            </a:pPr>
            <a:fld id="{2EB3FD11-F4A1-4B36-A0F0-C667122A5EF3}" type="datetime1">
              <a:rPr lang="en-US"/>
              <a:pPr>
                <a:defRPr/>
              </a:pPr>
              <a:t>3/13/2019</a:t>
            </a:fld>
            <a:endParaRPr lang="en-US" dirty="0"/>
          </a:p>
        </p:txBody>
      </p:sp>
      <p:sp>
        <p:nvSpPr>
          <p:cNvPr id="65540" name="Rectangle 4"/>
          <p:cNvSpPr>
            <a:spLocks noGrp="1" noRot="1" noChangeAspect="1" noChangeArrowheads="1" noTextEdit="1"/>
          </p:cNvSpPr>
          <p:nvPr>
            <p:ph type="sldImg" idx="2"/>
          </p:nvPr>
        </p:nvSpPr>
        <p:spPr bwMode="auto">
          <a:xfrm>
            <a:off x="1185863" y="698500"/>
            <a:ext cx="4643437"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p:cNvSpPr>
            <a:spLocks noGrp="1" noChangeArrowheads="1"/>
          </p:cNvSpPr>
          <p:nvPr>
            <p:ph type="body" sz="quarter" idx="3"/>
          </p:nvPr>
        </p:nvSpPr>
        <p:spPr bwMode="auto">
          <a:xfrm>
            <a:off x="700089" y="4414839"/>
            <a:ext cx="5610225"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3"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b" anchorCtr="0" compatLnSpc="1">
            <a:prstTxWarp prst="textNoShape">
              <a:avLst/>
            </a:prstTxWarp>
          </a:bodyPr>
          <a:lstStyle>
            <a:lvl1pPr defTabSz="931452">
              <a:defRPr kumimoji="0" sz="1200">
                <a:latin typeface="Arial" charset="0"/>
              </a:defRPr>
            </a:lvl1pPr>
          </a:lstStyle>
          <a:p>
            <a:pPr>
              <a:defRPr/>
            </a:pPr>
            <a:endParaRPr lang="en-US" dirty="0"/>
          </a:p>
        </p:txBody>
      </p:sp>
      <p:sp>
        <p:nvSpPr>
          <p:cNvPr id="96263" name="Rectangle 7"/>
          <p:cNvSpPr>
            <a:spLocks noGrp="1" noChangeArrowheads="1"/>
          </p:cNvSpPr>
          <p:nvPr>
            <p:ph type="sldNum" sz="quarter" idx="5"/>
          </p:nvPr>
        </p:nvSpPr>
        <p:spPr bwMode="auto">
          <a:xfrm>
            <a:off x="3971926"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4" tIns="46544" rIns="93084" bIns="46544" numCol="1" anchor="b" anchorCtr="0" compatLnSpc="1">
            <a:prstTxWarp prst="textNoShape">
              <a:avLst/>
            </a:prstTxWarp>
          </a:bodyPr>
          <a:lstStyle>
            <a:lvl1pPr algn="r" defTabSz="931452">
              <a:defRPr kumimoji="0" sz="1200">
                <a:latin typeface="Arial" charset="0"/>
              </a:defRPr>
            </a:lvl1pPr>
          </a:lstStyle>
          <a:p>
            <a:pPr>
              <a:defRPr/>
            </a:pPr>
            <a:fld id="{650A5DD0-1CB4-4EBD-9286-DD7038B13226}" type="slidenum">
              <a:rPr lang="en-US"/>
              <a:pPr>
                <a:defRPr/>
              </a:pPr>
              <a:t>‹#›</a:t>
            </a:fld>
            <a:endParaRPr lang="en-US" dirty="0"/>
          </a:p>
        </p:txBody>
      </p:sp>
    </p:spTree>
    <p:extLst>
      <p:ext uri="{BB962C8B-B14F-4D97-AF65-F5344CB8AC3E}">
        <p14:creationId xmlns:p14="http://schemas.microsoft.com/office/powerpoint/2010/main" val="197255752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3555" name="Slide Number Placeholder 3"/>
          <p:cNvSpPr>
            <a:spLocks noGrp="1"/>
          </p:cNvSpPr>
          <p:nvPr>
            <p:ph type="sldNum" sz="quarter" idx="5"/>
          </p:nvPr>
        </p:nvSpPr>
        <p:spPr bwMode="auto">
          <a:noFill/>
          <a:ln>
            <a:miter lim="800000"/>
            <a:headEnd/>
            <a:tailEnd/>
          </a:ln>
        </p:spPr>
        <p:txBody>
          <a:bodyPr/>
          <a:lstStyle/>
          <a:p>
            <a:fld id="{B383E5E8-6366-4E54-B8CB-71DA1657F9B6}" type="slidenum">
              <a:rPr lang="en-US"/>
              <a:pPr/>
              <a:t>3</a:t>
            </a:fld>
            <a:endParaRPr lang="en-US" dirty="0"/>
          </a:p>
        </p:txBody>
      </p:sp>
    </p:spTree>
    <p:extLst>
      <p:ext uri="{BB962C8B-B14F-4D97-AF65-F5344CB8AC3E}">
        <p14:creationId xmlns:p14="http://schemas.microsoft.com/office/powerpoint/2010/main" val="400603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1FF5B87-F233-4502-95AA-CA0C8333C051}" type="slidenum">
              <a:rPr lang="en-US" altLang="en-US">
                <a:cs typeface="ヒラギノ角ゴ Pro W3" charset="0"/>
              </a:rPr>
              <a:pPr/>
              <a:t>13</a:t>
            </a:fld>
            <a:endParaRPr lang="en-US" altLang="en-US">
              <a:cs typeface="ヒラギノ角ゴ Pro W3"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tLang="en-US" smtClean="0">
              <a:latin typeface="Arial" pitchFamily="34" charset="0"/>
              <a:cs typeface="ヒラギノ角ゴ Pro W3" charset="0"/>
            </a:endParaRPr>
          </a:p>
        </p:txBody>
      </p:sp>
    </p:spTree>
    <p:extLst>
      <p:ext uri="{BB962C8B-B14F-4D97-AF65-F5344CB8AC3E}">
        <p14:creationId xmlns:p14="http://schemas.microsoft.com/office/powerpoint/2010/main" val="333424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D7A1847A-DF4C-4E9A-B228-AA92DFBBC076}"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50119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DC8F3C35-05A5-41A2-BEF4-92A881DE3867}"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20556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altLang="en-US" smtClean="0">
              <a:latin typeface="Arial" pitchFamily="34" charset="0"/>
              <a:cs typeface="ヒラギノ角ゴ Pro W3" charset="0"/>
            </a:endParaRPr>
          </a:p>
        </p:txBody>
      </p:sp>
      <p:sp>
        <p:nvSpPr>
          <p:cNvPr id="27652" name="Slide Number Placeholder 3"/>
          <p:cNvSpPr>
            <a:spLocks noGrp="1"/>
          </p:cNvSpPr>
          <p:nvPr>
            <p:ph type="sldNum" sz="quarter" idx="5"/>
          </p:nvPr>
        </p:nvSpPr>
        <p:spPr>
          <a:noFill/>
        </p:spPr>
        <p:txBody>
          <a:bodyPr/>
          <a:lstStyle/>
          <a:p>
            <a:fld id="{40C9A189-80AE-455E-A954-C4405B48F157}" type="slidenum">
              <a:rPr lang="en-US" altLang="en-US">
                <a:cs typeface="ヒラギノ角ゴ Pro W3" charset="0"/>
              </a:rPr>
              <a:pPr/>
              <a:t>16</a:t>
            </a:fld>
            <a:endParaRPr lang="en-US" altLang="en-US">
              <a:cs typeface="ヒラギノ角ゴ Pro W3" charset="0"/>
            </a:endParaRPr>
          </a:p>
        </p:txBody>
      </p:sp>
    </p:spTree>
    <p:extLst>
      <p:ext uri="{BB962C8B-B14F-4D97-AF65-F5344CB8AC3E}">
        <p14:creationId xmlns:p14="http://schemas.microsoft.com/office/powerpoint/2010/main" val="2511545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2577F26-B00D-4041-B7A3-5EF63E5EC6DA}"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94020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1422F42C-2659-4C4C-865A-FC6828992F93}"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21898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224876BB-1D2D-4D8D-9FA3-CBAD995DB17D}"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229730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5C7793E1-7576-45EB-B0A0-E3DBF3E571F2}"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145439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6C73B775-3A22-472D-9DEF-5B3B6D267B96}"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5650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ABAA4B28-C5C3-442D-8C3E-91FF94129640}"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246250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25603" name="Slide Number Placeholder 3"/>
          <p:cNvSpPr>
            <a:spLocks noGrp="1"/>
          </p:cNvSpPr>
          <p:nvPr>
            <p:ph type="sldNum" sz="quarter" idx="5"/>
          </p:nvPr>
        </p:nvSpPr>
        <p:spPr bwMode="auto">
          <a:noFill/>
          <a:ln>
            <a:miter lim="800000"/>
            <a:headEnd/>
            <a:tailEnd/>
          </a:ln>
        </p:spPr>
        <p:txBody>
          <a:bodyPr/>
          <a:lstStyle/>
          <a:p>
            <a:fld id="{7BC0C932-9DE3-496E-AE3A-6B00637B153F}" type="slidenum">
              <a:rPr lang="en-US"/>
              <a:pPr/>
              <a:t>4</a:t>
            </a:fld>
            <a:endParaRPr lang="en-US" dirty="0"/>
          </a:p>
        </p:txBody>
      </p:sp>
    </p:spTree>
    <p:extLst>
      <p:ext uri="{BB962C8B-B14F-4D97-AF65-F5344CB8AC3E}">
        <p14:creationId xmlns:p14="http://schemas.microsoft.com/office/powerpoint/2010/main" val="247846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9324AEEB-ABDB-4242-A7E0-CB7ECF09002B}"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1826408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2CF6ABAD-6237-4FB5-984B-E3EFA2907921}"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1334258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73D3FBE3-01EE-4412-946B-96E9C463A34B}"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74227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EE5DC12-D2A6-4B26-819F-EBD007BB4354}"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2723336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5E27CEC2-0782-42E2-8FCA-FC50D61D997D}"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99084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903D8B37-1C2C-44E7-9280-A9DBFE0C8F57}"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959452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E8C22581-1596-40C8-8767-60DC696484EC}"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309092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E0B9327E-EAFF-4148-A9BA-F4D7D6384A20}"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1299457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CEE2028B-C5DF-4242-9FF2-F9BB52C499F4}"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3996558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533256E-FDAD-4E79-A5BA-124336EE98FD}" type="slidenum">
              <a:rPr lang="en-US" altLang="en-US" smtClean="0"/>
              <a:pPr>
                <a:spcBef>
                  <a:spcPct val="0"/>
                </a:spcBef>
              </a:pPr>
              <a:t>32</a:t>
            </a:fld>
            <a:endParaRPr lang="en-US" altLang="en-US" smtClean="0"/>
          </a:p>
        </p:txBody>
      </p:sp>
    </p:spTree>
    <p:extLst>
      <p:ext uri="{BB962C8B-B14F-4D97-AF65-F5344CB8AC3E}">
        <p14:creationId xmlns:p14="http://schemas.microsoft.com/office/powerpoint/2010/main" val="77061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306"/>
              </a:spcBef>
              <a:spcAft>
                <a:spcPts val="306"/>
              </a:spcAft>
            </a:pPr>
            <a:endParaRPr lang="en-US" dirty="0" smtClean="0">
              <a:latin typeface="Times New Roman" pitchFamily="18" charset="0"/>
              <a:ea typeface="ＭＳ Ｐゴシック" pitchFamily="34" charset="-128"/>
              <a:cs typeface="Times New Roman" pitchFamily="18" charset="0"/>
            </a:endParaRPr>
          </a:p>
        </p:txBody>
      </p:sp>
      <p:sp>
        <p:nvSpPr>
          <p:cNvPr id="27651" name="Slide Number Placeholder 3"/>
          <p:cNvSpPr>
            <a:spLocks noGrp="1"/>
          </p:cNvSpPr>
          <p:nvPr>
            <p:ph type="sldNum" sz="quarter" idx="5"/>
          </p:nvPr>
        </p:nvSpPr>
        <p:spPr bwMode="auto">
          <a:noFill/>
          <a:ln>
            <a:miter lim="800000"/>
            <a:headEnd/>
            <a:tailEnd/>
          </a:ln>
        </p:spPr>
        <p:txBody>
          <a:bodyPr/>
          <a:lstStyle/>
          <a:p>
            <a:fld id="{9DB3827D-BD5B-43CA-8779-5A801EA15D0E}" type="slidenum">
              <a:rPr lang="en-US"/>
              <a:pPr/>
              <a:t>5</a:t>
            </a:fld>
            <a:endParaRPr lang="en-US" dirty="0"/>
          </a:p>
        </p:txBody>
      </p:sp>
    </p:spTree>
    <p:extLst>
      <p:ext uri="{BB962C8B-B14F-4D97-AF65-F5344CB8AC3E}">
        <p14:creationId xmlns:p14="http://schemas.microsoft.com/office/powerpoint/2010/main" val="2974713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1FBAC350-0B39-4AC2-960D-21A0C7DD3D5E}"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103442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D3F44410-1891-409E-AF6A-133D547F1CED}"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3501298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8FCE47EA-28AB-47DA-8398-77B62F6A9B22}"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3907990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95647173-C721-4D8B-8627-379493785B73}"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1265913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405B2899-B981-42C7-BCB9-6D620DBCFD31}"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548897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384237FC-7B3B-4A78-A460-04852E6E3813}"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3701205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75676376-28E5-49B8-ABB9-EBB1496436C5}"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1219461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EB5FC70-3044-4C32-8F64-CEE969E310AA}" type="slidenum">
              <a:rPr lang="en-US" altLang="en-US" smtClean="0"/>
              <a:pPr>
                <a:spcBef>
                  <a:spcPct val="0"/>
                </a:spcBef>
              </a:pPr>
              <a:t>40</a:t>
            </a:fld>
            <a:endParaRPr lang="en-US" altLang="en-US" smtClean="0"/>
          </a:p>
        </p:txBody>
      </p:sp>
    </p:spTree>
    <p:extLst>
      <p:ext uri="{BB962C8B-B14F-4D97-AF65-F5344CB8AC3E}">
        <p14:creationId xmlns:p14="http://schemas.microsoft.com/office/powerpoint/2010/main" val="3586632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8225E6A8-CBA6-4596-93F7-971614FD90AC}" type="slidenum">
              <a:rPr lang="en-US" altLang="en-US" smtClean="0"/>
              <a:pPr>
                <a:spcBef>
                  <a:spcPct val="0"/>
                </a:spcBef>
              </a:pPr>
              <a:t>41</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ヒラギノ角ゴ Pro W3" charset="0"/>
            </a:endParaRPr>
          </a:p>
        </p:txBody>
      </p:sp>
    </p:spTree>
    <p:extLst>
      <p:ext uri="{BB962C8B-B14F-4D97-AF65-F5344CB8AC3E}">
        <p14:creationId xmlns:p14="http://schemas.microsoft.com/office/powerpoint/2010/main" val="4264789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5B045822-8AA1-49CF-AA62-124449218187}" type="slidenum">
              <a:rPr lang="en-US" altLang="en-US" smtClean="0"/>
              <a:pPr>
                <a:spcBef>
                  <a:spcPct val="0"/>
                </a:spcBef>
              </a:pPr>
              <a:t>42</a:t>
            </a:fld>
            <a:endParaRPr lang="en-US" altLang="en-US" smtClean="0"/>
          </a:p>
        </p:txBody>
      </p:sp>
    </p:spTree>
    <p:extLst>
      <p:ext uri="{BB962C8B-B14F-4D97-AF65-F5344CB8AC3E}">
        <p14:creationId xmlns:p14="http://schemas.microsoft.com/office/powerpoint/2010/main" val="318191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Georgia" pitchFamily="18" charset="0"/>
                <a:ea typeface="+mn-ea"/>
              </a:rPr>
              <a:t>Speaking points:</a:t>
            </a:r>
          </a:p>
          <a:p>
            <a:pPr marL="178001" indent="-178001" eaLnBrk="1" fontAlgn="auto" hangingPunct="1">
              <a:spcBef>
                <a:spcPts val="0"/>
              </a:spcBef>
              <a:spcAft>
                <a:spcPts val="0"/>
              </a:spcAft>
              <a:buFont typeface="Arial" pitchFamily="34" charset="0"/>
              <a:buChar char="•"/>
              <a:defRPr/>
            </a:pPr>
            <a:r>
              <a:rPr lang="en-US" dirty="0" smtClean="0">
                <a:latin typeface="Georgia" pitchFamily="18" charset="0"/>
                <a:ea typeface="+mn-ea"/>
              </a:rPr>
              <a:t>Although this session will focus on applying for DISTRICT grants, the grant management practices discussed can be used for all grant types.</a:t>
            </a:r>
          </a:p>
          <a:p>
            <a:pPr marL="178001" indent="-178001" eaLnBrk="1" fontAlgn="auto" hangingPunct="1">
              <a:spcBef>
                <a:spcPts val="0"/>
              </a:spcBef>
              <a:spcAft>
                <a:spcPts val="0"/>
              </a:spcAft>
              <a:buFont typeface="Arial" pitchFamily="34" charset="0"/>
              <a:buChar char="•"/>
              <a:defRPr/>
            </a:pPr>
            <a:r>
              <a:rPr lang="en-US" dirty="0" smtClean="0">
                <a:latin typeface="Georgia" pitchFamily="18" charset="0"/>
                <a:ea typeface="+mn-ea"/>
              </a:rPr>
              <a:t>There are two types of Rotary grants available: district and global </a:t>
            </a:r>
          </a:p>
          <a:p>
            <a:pPr marL="652669" lvl="1" indent="-178001" eaLnBrk="1" fontAlgn="auto" hangingPunct="1">
              <a:spcBef>
                <a:spcPts val="0"/>
              </a:spcBef>
              <a:spcAft>
                <a:spcPts val="0"/>
              </a:spcAft>
              <a:buFont typeface="Courier New" pitchFamily="49" charset="0"/>
              <a:buChar char="o"/>
              <a:defRPr/>
            </a:pPr>
            <a:r>
              <a:rPr lang="en-US" dirty="0" smtClean="0">
                <a:latin typeface="Georgia" pitchFamily="18" charset="0"/>
                <a:ea typeface="+mn-ea"/>
              </a:rPr>
              <a:t>For a district grant, clubs apply to the district, following guidelines developed by the district and the Trustees of the Foundation. </a:t>
            </a:r>
          </a:p>
          <a:p>
            <a:pPr marL="652669" lvl="1" indent="-178001" eaLnBrk="1" fontAlgn="auto" hangingPunct="1">
              <a:spcBef>
                <a:spcPts val="0"/>
              </a:spcBef>
              <a:spcAft>
                <a:spcPts val="0"/>
              </a:spcAft>
              <a:buFont typeface="Courier New" pitchFamily="49" charset="0"/>
              <a:buChar char="o"/>
              <a:defRPr/>
            </a:pPr>
            <a:r>
              <a:rPr lang="en-US" dirty="0" smtClean="0">
                <a:latin typeface="Georgia" pitchFamily="18" charset="0"/>
                <a:ea typeface="+mn-ea"/>
              </a:rPr>
              <a:t>For global grants, clubs apply to The Rotary Foundation, following guidelines developed by the Trustees of the Foundation AND THEY WILL BE DISCUSSED LATER IN SESSION 5.</a:t>
            </a:r>
          </a:p>
          <a:p>
            <a:pPr eaLnBrk="1" fontAlgn="auto" hangingPunct="1">
              <a:spcBef>
                <a:spcPts val="0"/>
              </a:spcBef>
              <a:spcAft>
                <a:spcPts val="0"/>
              </a:spcAft>
              <a:defRPr/>
            </a:pPr>
            <a:endParaRPr lang="en-US" dirty="0" smtClean="0">
              <a:latin typeface="Georgia" pitchFamily="18" charset="0"/>
              <a:ea typeface="+mn-ea"/>
            </a:endParaRPr>
          </a:p>
        </p:txBody>
      </p:sp>
      <p:sp>
        <p:nvSpPr>
          <p:cNvPr id="31747" name="Slide Number Placeholder 3"/>
          <p:cNvSpPr>
            <a:spLocks noGrp="1"/>
          </p:cNvSpPr>
          <p:nvPr>
            <p:ph type="sldNum" sz="quarter" idx="5"/>
          </p:nvPr>
        </p:nvSpPr>
        <p:spPr bwMode="auto">
          <a:noFill/>
          <a:ln>
            <a:miter lim="800000"/>
            <a:headEnd/>
            <a:tailEnd/>
          </a:ln>
        </p:spPr>
        <p:txBody>
          <a:bodyPr/>
          <a:lstStyle/>
          <a:p>
            <a:fld id="{2FDB129E-290D-477B-A785-052AE62561F6}" type="slidenum">
              <a:rPr lang="en-US">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1944331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72080E36-BBB9-4E1C-925F-1C4F92479AEB}" type="slidenum">
              <a:rPr lang="en-US" altLang="en-US" smtClean="0"/>
              <a:pPr>
                <a:spcBef>
                  <a:spcPct val="0"/>
                </a:spcBef>
              </a:pPr>
              <a:t>43</a:t>
            </a:fld>
            <a:endParaRPr lang="en-US" altLang="en-US" smtClean="0"/>
          </a:p>
        </p:txBody>
      </p:sp>
    </p:spTree>
    <p:extLst>
      <p:ext uri="{BB962C8B-B14F-4D97-AF65-F5344CB8AC3E}">
        <p14:creationId xmlns:p14="http://schemas.microsoft.com/office/powerpoint/2010/main" val="1394703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5442E5D4-15A8-42BB-BB60-8E171BFBD13D}"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3300123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CA12A8B7-040F-4518-863E-217838A1AC76}"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2998811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9E68927-086A-49C6-B7CE-43860323C23B}" type="slidenum">
              <a:rPr lang="en-US" altLang="en-US" smtClean="0"/>
              <a:pPr>
                <a:spcBef>
                  <a:spcPct val="0"/>
                </a:spcBef>
              </a:pPr>
              <a:t>46</a:t>
            </a:fld>
            <a:endParaRPr lang="en-US" altLang="en-US" smtClean="0"/>
          </a:p>
        </p:txBody>
      </p:sp>
    </p:spTree>
    <p:extLst>
      <p:ext uri="{BB962C8B-B14F-4D97-AF65-F5344CB8AC3E}">
        <p14:creationId xmlns:p14="http://schemas.microsoft.com/office/powerpoint/2010/main" val="555286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0DC2961E-A2EA-4449-BA7B-2E27335E0F0B}" type="slidenum">
              <a:rPr lang="en-US" altLang="en-US" smtClean="0"/>
              <a:pPr>
                <a:spcBef>
                  <a:spcPct val="0"/>
                </a:spcBef>
              </a:pPr>
              <a:t>47</a:t>
            </a:fld>
            <a:endParaRPr lang="en-US" altLang="en-US" smtClean="0"/>
          </a:p>
        </p:txBody>
      </p:sp>
    </p:spTree>
    <p:extLst>
      <p:ext uri="{BB962C8B-B14F-4D97-AF65-F5344CB8AC3E}">
        <p14:creationId xmlns:p14="http://schemas.microsoft.com/office/powerpoint/2010/main" val="959201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4A6913A0-34E7-4E86-8641-87639198FFA6}" type="slidenum">
              <a:rPr lang="en-US" altLang="en-US" smtClean="0"/>
              <a:pPr>
                <a:spcBef>
                  <a:spcPct val="0"/>
                </a:spcBef>
              </a:pPr>
              <a:t>48</a:t>
            </a:fld>
            <a:endParaRPr lang="en-US" altLang="en-US" smtClean="0"/>
          </a:p>
        </p:txBody>
      </p:sp>
    </p:spTree>
    <p:extLst>
      <p:ext uri="{BB962C8B-B14F-4D97-AF65-F5344CB8AC3E}">
        <p14:creationId xmlns:p14="http://schemas.microsoft.com/office/powerpoint/2010/main" val="2590556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0"/>
              </a:defRPr>
            </a:lvl1pPr>
            <a:lvl2pPr marL="716130" indent="-275434"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2pPr>
            <a:lvl3pPr marL="110173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3pPr>
            <a:lvl4pPr marL="1542433"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4pPr>
            <a:lvl5pPr marL="1983128" indent="-220348" defTabSz="898223">
              <a:spcBef>
                <a:spcPct val="30000"/>
              </a:spcBef>
              <a:defRPr sz="1200">
                <a:solidFill>
                  <a:schemeClr val="tx1"/>
                </a:solidFill>
                <a:latin typeface="Arial" panose="020B0604020202020204" pitchFamily="34" charset="0"/>
                <a:ea typeface="ヒラギノ角ゴ Pro W3" charset="0"/>
                <a:cs typeface="ヒラギノ角ゴ Pro W3" charset="0"/>
              </a:defRPr>
            </a:lvl5pPr>
            <a:lvl6pPr marL="242382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6pPr>
            <a:lvl7pPr marL="286451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7pPr>
            <a:lvl8pPr marL="3305213"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8pPr>
            <a:lvl9pPr marL="3745908" indent="-220348" defTabSz="898223" eaLnBrk="0" fontAlgn="base" hangingPunct="0">
              <a:spcBef>
                <a:spcPct val="30000"/>
              </a:spcBef>
              <a:spcAft>
                <a:spcPct val="0"/>
              </a:spcAft>
              <a:defRPr sz="1200">
                <a:solidFill>
                  <a:schemeClr val="tx1"/>
                </a:solidFill>
                <a:latin typeface="Arial" panose="020B0604020202020204" pitchFamily="34" charset="0"/>
                <a:ea typeface="ヒラギノ角ゴ Pro W3" charset="0"/>
                <a:cs typeface="ヒラギノ角ゴ Pro W3" charset="0"/>
              </a:defRPr>
            </a:lvl9pPr>
          </a:lstStyle>
          <a:p>
            <a:pPr>
              <a:spcBef>
                <a:spcPct val="0"/>
              </a:spcBef>
            </a:pPr>
            <a:fld id="{16352D6C-6156-419A-BFC7-43B4D7ABABC7}" type="slidenum">
              <a:rPr lang="en-US" altLang="en-US" smtClean="0"/>
              <a:pPr>
                <a:spcBef>
                  <a:spcPct val="0"/>
                </a:spcBef>
              </a:pPr>
              <a:t>49</a:t>
            </a:fld>
            <a:endParaRPr lang="en-US" altLang="en-US" smtClean="0"/>
          </a:p>
        </p:txBody>
      </p:sp>
    </p:spTree>
    <p:extLst>
      <p:ext uri="{BB962C8B-B14F-4D97-AF65-F5344CB8AC3E}">
        <p14:creationId xmlns:p14="http://schemas.microsoft.com/office/powerpoint/2010/main" val="3147508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96F564E4-3CC8-401B-8C10-6193206D7E4E}" type="slidenum">
              <a:rPr lang="en-US" sz="1200">
                <a:solidFill>
                  <a:srgbClr val="000000"/>
                </a:solidFill>
                <a:cs typeface="+mn-cs"/>
              </a:rPr>
              <a:pPr>
                <a:defRPr/>
              </a:pPr>
              <a:t>50</a:t>
            </a:fld>
            <a:endParaRPr lang="en-US" sz="1200" dirty="0">
              <a:solidFill>
                <a:srgbClr val="000000"/>
              </a:solidFill>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a typeface="ヒラギノ角ゴ Pro W3" pitchFamily="-84" charset="-128"/>
            </a:endParaRPr>
          </a:p>
        </p:txBody>
      </p:sp>
    </p:spTree>
    <p:extLst>
      <p:ext uri="{BB962C8B-B14F-4D97-AF65-F5344CB8AC3E}">
        <p14:creationId xmlns:p14="http://schemas.microsoft.com/office/powerpoint/2010/main" val="3091823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dirty="0" smtClean="0">
              <a:latin typeface="Arial" pitchFamily="34" charset="0"/>
              <a:cs typeface="ヒラギノ角ゴ Pro W3" charset="0"/>
            </a:endParaRPr>
          </a:p>
        </p:txBody>
      </p:sp>
      <p:sp>
        <p:nvSpPr>
          <p:cNvPr id="76804" name="Slide Number Placeholder 3"/>
          <p:cNvSpPr>
            <a:spLocks noGrp="1"/>
          </p:cNvSpPr>
          <p:nvPr>
            <p:ph type="sldNum" sz="quarter" idx="5"/>
          </p:nvPr>
        </p:nvSpPr>
        <p:spPr>
          <a:noFill/>
        </p:spPr>
        <p:txBody>
          <a:bodyPr/>
          <a:lstStyle/>
          <a:p>
            <a:fld id="{EE7BCEAC-1AE6-4C30-8C7A-D48D76003CAE}" type="slidenum">
              <a:rPr lang="en-US" altLang="en-US">
                <a:cs typeface="ヒラギノ角ゴ Pro W3" charset="0"/>
              </a:rPr>
              <a:pPr/>
              <a:t>51</a:t>
            </a:fld>
            <a:endParaRPr lang="en-US" altLang="en-US" dirty="0">
              <a:cs typeface="ヒラギノ角ゴ Pro W3" charset="0"/>
            </a:endParaRPr>
          </a:p>
        </p:txBody>
      </p:sp>
    </p:spTree>
    <p:extLst>
      <p:ext uri="{BB962C8B-B14F-4D97-AF65-F5344CB8AC3E}">
        <p14:creationId xmlns:p14="http://schemas.microsoft.com/office/powerpoint/2010/main" val="2971908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dirty="0" smtClean="0">
              <a:latin typeface="Arial" pitchFamily="34" charset="0"/>
              <a:cs typeface="ヒラギノ角ゴ Pro W3" charset="0"/>
            </a:endParaRPr>
          </a:p>
        </p:txBody>
      </p:sp>
      <p:sp>
        <p:nvSpPr>
          <p:cNvPr id="76804" name="Slide Number Placeholder 3"/>
          <p:cNvSpPr>
            <a:spLocks noGrp="1"/>
          </p:cNvSpPr>
          <p:nvPr>
            <p:ph type="sldNum" sz="quarter" idx="5"/>
          </p:nvPr>
        </p:nvSpPr>
        <p:spPr>
          <a:noFill/>
        </p:spPr>
        <p:txBody>
          <a:bodyPr/>
          <a:lstStyle/>
          <a:p>
            <a:fld id="{EE7BCEAC-1AE6-4C30-8C7A-D48D76003CAE}" type="slidenum">
              <a:rPr lang="en-US" altLang="en-US">
                <a:cs typeface="ヒラギノ角ゴ Pro W3" charset="0"/>
              </a:rPr>
              <a:pPr/>
              <a:t>52</a:t>
            </a:fld>
            <a:endParaRPr lang="en-US" altLang="en-US" dirty="0">
              <a:cs typeface="ヒラギノ角ゴ Pro W3" charset="0"/>
            </a:endParaRPr>
          </a:p>
        </p:txBody>
      </p:sp>
    </p:spTree>
    <p:extLst>
      <p:ext uri="{BB962C8B-B14F-4D97-AF65-F5344CB8AC3E}">
        <p14:creationId xmlns:p14="http://schemas.microsoft.com/office/powerpoint/2010/main" val="230608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Georgia" pitchFamily="18" charset="0"/>
                <a:ea typeface="+mn-ea"/>
              </a:rPr>
              <a:t>Speaking points:</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The simplified leadership structure allows districts to create additional subcommittees and allocate tasks as appropriate.</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Qualification allows districts the more cost-effective option of creating an internal audit committee rather than requiring an independent financial review.</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Larger district grant activities are possible with the District Designated Fund (DDF).</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Flexible scholarship requirements allow clubs and districts to fund scholars studying at various levels and in any amount.</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Vocational training team guidelines allow clubs and districts to determine the size of the team and the amount of financial support to provide.</a:t>
            </a:r>
          </a:p>
          <a:p>
            <a:pPr eaLnBrk="1" fontAlgn="auto" hangingPunct="1">
              <a:spcBef>
                <a:spcPts val="0"/>
              </a:spcBef>
              <a:spcAft>
                <a:spcPts val="0"/>
              </a:spcAft>
              <a:defRPr/>
            </a:pPr>
            <a:endParaRPr lang="en-US" dirty="0">
              <a:latin typeface="Georgia" pitchFamily="18" charset="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762B6BF4-DD71-400C-BBFE-375F87D3779E}" type="slidenum">
              <a:rPr lang="en-US"/>
              <a:pPr/>
              <a:t>8</a:t>
            </a:fld>
            <a:endParaRPr lang="en-US" dirty="0"/>
          </a:p>
        </p:txBody>
      </p:sp>
    </p:spTree>
    <p:extLst>
      <p:ext uri="{BB962C8B-B14F-4D97-AF65-F5344CB8AC3E}">
        <p14:creationId xmlns:p14="http://schemas.microsoft.com/office/powerpoint/2010/main" val="2703076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dirty="0" smtClean="0">
              <a:latin typeface="Arial" pitchFamily="34" charset="0"/>
              <a:cs typeface="ヒラギノ角ゴ Pro W3" charset="0"/>
            </a:endParaRPr>
          </a:p>
        </p:txBody>
      </p:sp>
      <p:sp>
        <p:nvSpPr>
          <p:cNvPr id="76804" name="Slide Number Placeholder 3"/>
          <p:cNvSpPr>
            <a:spLocks noGrp="1"/>
          </p:cNvSpPr>
          <p:nvPr>
            <p:ph type="sldNum" sz="quarter" idx="5"/>
          </p:nvPr>
        </p:nvSpPr>
        <p:spPr>
          <a:noFill/>
        </p:spPr>
        <p:txBody>
          <a:bodyPr/>
          <a:lstStyle/>
          <a:p>
            <a:fld id="{EE7BCEAC-1AE6-4C30-8C7A-D48D76003CAE}" type="slidenum">
              <a:rPr lang="en-US" altLang="en-US">
                <a:cs typeface="ヒラギノ角ゴ Pro W3" charset="0"/>
              </a:rPr>
              <a:pPr/>
              <a:t>53</a:t>
            </a:fld>
            <a:endParaRPr lang="en-US" altLang="en-US" dirty="0">
              <a:cs typeface="ヒラギノ角ゴ Pro W3" charset="0"/>
            </a:endParaRPr>
          </a:p>
        </p:txBody>
      </p:sp>
    </p:spTree>
    <p:extLst>
      <p:ext uri="{BB962C8B-B14F-4D97-AF65-F5344CB8AC3E}">
        <p14:creationId xmlns:p14="http://schemas.microsoft.com/office/powerpoint/2010/main" val="348137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dirty="0" smtClean="0">
              <a:latin typeface="Arial" pitchFamily="34" charset="0"/>
              <a:cs typeface="ヒラギノ角ゴ Pro W3" charset="0"/>
            </a:endParaRPr>
          </a:p>
        </p:txBody>
      </p:sp>
      <p:sp>
        <p:nvSpPr>
          <p:cNvPr id="76804" name="Slide Number Placeholder 3"/>
          <p:cNvSpPr>
            <a:spLocks noGrp="1"/>
          </p:cNvSpPr>
          <p:nvPr>
            <p:ph type="sldNum" sz="quarter" idx="5"/>
          </p:nvPr>
        </p:nvSpPr>
        <p:spPr>
          <a:noFill/>
        </p:spPr>
        <p:txBody>
          <a:bodyPr/>
          <a:lstStyle/>
          <a:p>
            <a:fld id="{EE7BCEAC-1AE6-4C30-8C7A-D48D76003CAE}" type="slidenum">
              <a:rPr lang="en-US" altLang="en-US">
                <a:cs typeface="ヒラギノ角ゴ Pro W3" charset="0"/>
              </a:rPr>
              <a:pPr/>
              <a:t>54</a:t>
            </a:fld>
            <a:endParaRPr lang="en-US" altLang="en-US" dirty="0">
              <a:cs typeface="ヒラギノ角ゴ Pro W3" charset="0"/>
            </a:endParaRPr>
          </a:p>
        </p:txBody>
      </p:sp>
    </p:spTree>
    <p:extLst>
      <p:ext uri="{BB962C8B-B14F-4D97-AF65-F5344CB8AC3E}">
        <p14:creationId xmlns:p14="http://schemas.microsoft.com/office/powerpoint/2010/main" val="3165801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96F564E4-3CC8-401B-8C10-6193206D7E4E}" type="slidenum">
              <a:rPr lang="en-US" sz="1200">
                <a:solidFill>
                  <a:srgbClr val="000000"/>
                </a:solidFill>
                <a:cs typeface="+mn-cs"/>
              </a:rPr>
              <a:pPr>
                <a:defRPr/>
              </a:pPr>
              <a:t>56</a:t>
            </a:fld>
            <a:endParaRPr lang="en-US" sz="1200" dirty="0">
              <a:solidFill>
                <a:srgbClr val="000000"/>
              </a:solidFill>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a typeface="ヒラギノ角ゴ Pro W3" pitchFamily="-84" charset="-128"/>
            </a:endParaRPr>
          </a:p>
        </p:txBody>
      </p:sp>
    </p:spTree>
    <p:extLst>
      <p:ext uri="{BB962C8B-B14F-4D97-AF65-F5344CB8AC3E}">
        <p14:creationId xmlns:p14="http://schemas.microsoft.com/office/powerpoint/2010/main" val="3091823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96F564E4-3CC8-401B-8C10-6193206D7E4E}" type="slidenum">
              <a:rPr lang="en-US" sz="1200">
                <a:solidFill>
                  <a:srgbClr val="000000"/>
                </a:solidFill>
                <a:cs typeface="+mn-cs"/>
              </a:rPr>
              <a:pPr>
                <a:defRPr/>
              </a:pPr>
              <a:t>57</a:t>
            </a:fld>
            <a:endParaRPr lang="en-US" sz="1200" dirty="0">
              <a:solidFill>
                <a:srgbClr val="000000"/>
              </a:solidFill>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a typeface="ヒラギノ角ゴ Pro W3" pitchFamily="-84" charset="-128"/>
            </a:endParaRPr>
          </a:p>
        </p:txBody>
      </p:sp>
    </p:spTree>
    <p:extLst>
      <p:ext uri="{BB962C8B-B14F-4D97-AF65-F5344CB8AC3E}">
        <p14:creationId xmlns:p14="http://schemas.microsoft.com/office/powerpoint/2010/main" val="3091823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R="914266" defTabSz="914266" eaLnBrk="1" fontAlgn="auto" hangingPunct="1">
              <a:spcBef>
                <a:spcPts val="300"/>
              </a:spcBef>
              <a:spcAft>
                <a:spcPts val="300"/>
              </a:spcAft>
              <a:defRPr/>
            </a:pPr>
            <a:r>
              <a:rPr lang="en-US" dirty="0">
                <a:solidFill>
                  <a:prstClr val="black"/>
                </a:solidFill>
                <a:latin typeface="Georgia" pitchFamily="18" charset="0"/>
                <a:ea typeface="Times New Roman"/>
                <a:cs typeface="ヒラギノ角ゴ Pro W3" pitchFamily="-107" charset="-128"/>
              </a:rPr>
              <a:t>Speaking points:</a:t>
            </a:r>
          </a:p>
          <a:p>
            <a:pPr marL="171425" marR="914266" indent="-171425" defTabSz="914266" eaLnBrk="1" fontAlgn="auto" hangingPunct="1">
              <a:spcBef>
                <a:spcPts val="300"/>
              </a:spcBef>
              <a:spcAft>
                <a:spcPts val="300"/>
              </a:spcAft>
              <a:buFont typeface="Arial" pitchFamily="34" charset="0"/>
              <a:buChar char="•"/>
              <a:defRPr/>
            </a:pPr>
            <a:r>
              <a:rPr lang="en-US" dirty="0">
                <a:solidFill>
                  <a:prstClr val="black"/>
                </a:solidFill>
                <a:latin typeface="Georgia" pitchFamily="18" charset="0"/>
                <a:ea typeface="Times New Roman"/>
                <a:cs typeface="ヒラギノ角ゴ Pro W3" pitchFamily="-107" charset="-128"/>
              </a:rPr>
              <a:t>Beneficiaries are more likely to support and participate in a project that addresses the needs of a community and has a sustainable outcome – one that will continue after the funds have been spent. </a:t>
            </a:r>
          </a:p>
          <a:p>
            <a:pPr marL="171425" marR="914266" indent="-171425" defTabSz="914266" eaLnBrk="1" fontAlgn="auto" hangingPunct="1">
              <a:spcBef>
                <a:spcPts val="300"/>
              </a:spcBef>
              <a:spcAft>
                <a:spcPts val="300"/>
              </a:spcAft>
              <a:buFont typeface="Arial" pitchFamily="34" charset="0"/>
              <a:buChar char="•"/>
              <a:defRPr/>
            </a:pPr>
            <a:r>
              <a:rPr lang="en-US" dirty="0">
                <a:solidFill>
                  <a:prstClr val="black"/>
                </a:solidFill>
                <a:latin typeface="Georgia" pitchFamily="18" charset="0"/>
                <a:ea typeface="Times New Roman"/>
                <a:cs typeface="ヒラギノ角ゴ Pro W3" pitchFamily="-107" charset="-128"/>
              </a:rPr>
              <a:t>Rotarians should partner with the community and organizations with technical expertise; however, projects must be managed by Rotarians. </a:t>
            </a:r>
          </a:p>
          <a:p>
            <a:pPr marL="171425" marR="914266" indent="-171425" defTabSz="914266" eaLnBrk="1" fontAlgn="auto" hangingPunct="1">
              <a:spcBef>
                <a:spcPts val="300"/>
              </a:spcBef>
              <a:spcAft>
                <a:spcPts val="300"/>
              </a:spcAft>
              <a:buFont typeface="Arial" pitchFamily="34" charset="0"/>
              <a:buChar char="•"/>
              <a:defRPr/>
            </a:pPr>
            <a:r>
              <a:rPr lang="en-US" dirty="0">
                <a:solidFill>
                  <a:prstClr val="black"/>
                </a:solidFill>
                <a:latin typeface="Georgia" pitchFamily="18" charset="0"/>
                <a:ea typeface="Times New Roman"/>
                <a:cs typeface="ヒラギノ角ゴ Pro W3" pitchFamily="-107" charset="-128"/>
              </a:rPr>
              <a:t>Working together means more than financial participation; it also means using each partner’s expertise to implement the project or activity.</a:t>
            </a:r>
          </a:p>
          <a:p>
            <a:pPr marL="171425" marR="914266" indent="-171425" defTabSz="914266" eaLnBrk="1" fontAlgn="auto" hangingPunct="1">
              <a:spcBef>
                <a:spcPts val="300"/>
              </a:spcBef>
              <a:spcAft>
                <a:spcPts val="300"/>
              </a:spcAft>
              <a:buFont typeface="Arial" pitchFamily="34" charset="0"/>
              <a:buChar char="•"/>
              <a:defRPr/>
            </a:pPr>
            <a:r>
              <a:rPr lang="en-US" dirty="0">
                <a:solidFill>
                  <a:prstClr val="black"/>
                </a:solidFill>
                <a:latin typeface="Georgia" pitchFamily="18" charset="0"/>
                <a:ea typeface="Times New Roman"/>
                <a:cs typeface="ヒラギノ角ゴ Pro W3" pitchFamily="-107" charset="-128"/>
              </a:rPr>
              <a:t>The implementation plan should include an achievable project timeline and should be shared with partners and beneficiaries.</a:t>
            </a:r>
          </a:p>
          <a:p>
            <a:pPr marL="171425" marR="914266" indent="-171425" defTabSz="914266" eaLnBrk="1" fontAlgn="auto" hangingPunct="1">
              <a:spcBef>
                <a:spcPts val="300"/>
              </a:spcBef>
              <a:spcAft>
                <a:spcPts val="300"/>
              </a:spcAft>
              <a:buFont typeface="Arial" pitchFamily="34" charset="0"/>
              <a:buChar char="•"/>
              <a:defRPr/>
            </a:pPr>
            <a:r>
              <a:rPr lang="en-US" dirty="0">
                <a:solidFill>
                  <a:prstClr val="black"/>
                </a:solidFill>
                <a:latin typeface="Georgia" pitchFamily="18" charset="0"/>
                <a:ea typeface="Times New Roman"/>
                <a:cs typeface="ヒラギノ角ゴ Pro W3" pitchFamily="-107" charset="-128"/>
              </a:rPr>
              <a:t>By establishing a financial management plan before applying for grants, clubs ensure that they will have processes in place to manage funds before any money is received.</a:t>
            </a:r>
          </a:p>
          <a:p>
            <a:endParaRPr lang="en-US" dirty="0">
              <a:latin typeface="Arial" pitchFamily="34" charset="0"/>
              <a:ea typeface="ヒラギノ角ゴ Pro W3" pitchFamily="-84"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58</a:t>
            </a:fld>
            <a:endParaRPr lang="en-US" sz="1200" dirty="0">
              <a:solidFill>
                <a:srgbClr val="000000"/>
              </a:solidFill>
              <a:cs typeface="+mn-cs"/>
            </a:endParaRPr>
          </a:p>
        </p:txBody>
      </p:sp>
    </p:spTree>
    <p:extLst>
      <p:ext uri="{BB962C8B-B14F-4D97-AF65-F5344CB8AC3E}">
        <p14:creationId xmlns:p14="http://schemas.microsoft.com/office/powerpoint/2010/main" val="483525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0"/>
              </a:spcAft>
            </a:pPr>
            <a:r>
              <a:rPr lang="en-US" dirty="0">
                <a:latin typeface="Georgia" pitchFamily="18" charset="0"/>
                <a:ea typeface="Times New Roman"/>
              </a:rPr>
              <a:t>Speaking points:</a:t>
            </a:r>
          </a:p>
          <a:p>
            <a:pPr marL="171425" indent="-171425">
              <a:spcBef>
                <a:spcPts val="1200"/>
              </a:spcBef>
              <a:spcAft>
                <a:spcPts val="0"/>
              </a:spcAft>
              <a:buFont typeface="Arial" pitchFamily="34" charset="0"/>
              <a:buChar char="•"/>
            </a:pPr>
            <a:r>
              <a:rPr lang="en-US" dirty="0">
                <a:latin typeface="Georgia" pitchFamily="18" charset="0"/>
                <a:ea typeface="Times New Roman"/>
              </a:rPr>
              <a:t>Asking members of the community what they need and what strengths they bring to the project results in greater support and involvement, which leads to a more sustainable, lasting impact.</a:t>
            </a:r>
          </a:p>
          <a:p>
            <a:pPr marL="171425" indent="-171425">
              <a:spcBef>
                <a:spcPts val="1200"/>
              </a:spcBef>
              <a:spcAft>
                <a:spcPts val="0"/>
              </a:spcAft>
              <a:buFont typeface="Arial" pitchFamily="34" charset="0"/>
              <a:buChar char="•"/>
            </a:pPr>
            <a:r>
              <a:rPr lang="en-US" dirty="0">
                <a:latin typeface="Georgia" pitchFamily="18" charset="0"/>
                <a:ea typeface="Times New Roman"/>
              </a:rPr>
              <a:t>Once the needs are identified, your club should consider which can be addressed with the resources, skills, and availability of your club and its potential partners, including other Rotary clubs, districts, The Rotary Foundation, and non-Rotary organizations.</a:t>
            </a:r>
          </a:p>
          <a:p>
            <a:pPr marL="171425" indent="-171425">
              <a:spcBef>
                <a:spcPts val="1200"/>
              </a:spcBef>
              <a:spcAft>
                <a:spcPts val="0"/>
              </a:spcAft>
              <a:buFont typeface="Arial" pitchFamily="34" charset="0"/>
              <a:buChar char="•"/>
            </a:pPr>
            <a:r>
              <a:rPr lang="en-US" dirty="0">
                <a:latin typeface="Georgia" pitchFamily="18" charset="0"/>
                <a:ea typeface="Times New Roman"/>
              </a:rPr>
              <a:t>Continue involving the community during the selection of the project and its planning and implementation.</a:t>
            </a:r>
          </a:p>
          <a:p>
            <a:pPr marL="171425" indent="-171425">
              <a:spcBef>
                <a:spcPts val="1200"/>
              </a:spcBef>
              <a:spcAft>
                <a:spcPts val="0"/>
              </a:spcAft>
              <a:buFont typeface="Arial" pitchFamily="34" charset="0"/>
              <a:buChar char="•"/>
            </a:pPr>
            <a:r>
              <a:rPr lang="en-US" dirty="0">
                <a:latin typeface="Georgia" pitchFamily="18" charset="0"/>
                <a:ea typeface="Times New Roman"/>
              </a:rPr>
              <a:t>The Rotary publications </a:t>
            </a:r>
            <a:r>
              <a:rPr lang="en-US" i="1" dirty="0">
                <a:latin typeface="Georgia" pitchFamily="18" charset="0"/>
                <a:ea typeface="Times New Roman"/>
              </a:rPr>
              <a:t>Communities in Action </a:t>
            </a:r>
            <a:r>
              <a:rPr lang="en-US" dirty="0">
                <a:latin typeface="Georgia" pitchFamily="18" charset="0"/>
                <a:ea typeface="Times New Roman"/>
              </a:rPr>
              <a:t>and </a:t>
            </a:r>
            <a:r>
              <a:rPr lang="en-US" i="1" dirty="0">
                <a:latin typeface="Georgia" pitchFamily="18" charset="0"/>
                <a:ea typeface="Times New Roman"/>
              </a:rPr>
              <a:t>Community Assessment Tools </a:t>
            </a:r>
            <a:r>
              <a:rPr lang="en-US" dirty="0">
                <a:latin typeface="Georgia" pitchFamily="18" charset="0"/>
                <a:ea typeface="Times New Roman"/>
              </a:rPr>
              <a:t>offer information and resources for conducting a community needs assessment.</a:t>
            </a:r>
          </a:p>
          <a:p>
            <a:pPr>
              <a:spcBef>
                <a:spcPts val="1200"/>
              </a:spcBef>
              <a:spcAft>
                <a:spcPts val="0"/>
              </a:spcAft>
            </a:pPr>
            <a:endParaRPr lang="en-US" dirty="0">
              <a:latin typeface="Georgia" pitchFamily="18" charset="0"/>
              <a:ea typeface="Times New Roman"/>
            </a:endParaRPr>
          </a:p>
        </p:txBody>
      </p:sp>
      <p:sp>
        <p:nvSpPr>
          <p:cNvPr id="4" name="Slide Number Placeholder 3"/>
          <p:cNvSpPr>
            <a:spLocks noGrp="1"/>
          </p:cNvSpPr>
          <p:nvPr>
            <p:ph type="sldNum" sz="quarter" idx="10"/>
          </p:nvPr>
        </p:nvSpPr>
        <p:spPr/>
        <p:txBody>
          <a:bodyPr/>
          <a:lstStyle/>
          <a:p>
            <a:pPr defTabSz="931726" eaLnBrk="0" hangingPunct="0">
              <a:defRPr/>
            </a:pPr>
            <a:fld id="{09199606-011F-4881-A90D-A7FD514C558B}" type="slidenum">
              <a:rPr lang="en-US" smtClean="0">
                <a:solidFill>
                  <a:srgbClr val="000000"/>
                </a:solidFill>
                <a:latin typeface="Arial" pitchFamily="34" charset="0"/>
                <a:ea typeface="ヒラギノ角ゴ Pro W3" pitchFamily="-84" charset="-128"/>
                <a:cs typeface="+mn-cs"/>
              </a:rPr>
              <a:pPr defTabSz="931726" eaLnBrk="0" hangingPunct="0">
                <a:defRPr/>
              </a:pPr>
              <a:t>59</a:t>
            </a:fld>
            <a:endParaRPr lang="en-US" dirty="0">
              <a:solidFill>
                <a:srgbClr val="000000"/>
              </a:solidFill>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235193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0"/>
              </a:spcAft>
            </a:pPr>
            <a:r>
              <a:rPr lang="en-US" dirty="0">
                <a:latin typeface="Georgia" pitchFamily="18" charset="0"/>
                <a:ea typeface="Times New Roman"/>
              </a:rPr>
              <a:t>Speaking points:</a:t>
            </a:r>
          </a:p>
          <a:p>
            <a:pPr marL="171425" indent="-171425">
              <a:spcBef>
                <a:spcPts val="1200"/>
              </a:spcBef>
              <a:spcAft>
                <a:spcPts val="0"/>
              </a:spcAft>
              <a:buFont typeface="Arial" pitchFamily="34" charset="0"/>
              <a:buChar char="•"/>
            </a:pPr>
            <a:r>
              <a:rPr lang="en-US" dirty="0">
                <a:latin typeface="Georgia" pitchFamily="18" charset="0"/>
                <a:ea typeface="Times New Roman"/>
              </a:rPr>
              <a:t>Asking members of the community what they need and what strengths they bring to the project results in greater support and involvement, which leads to a more sustainable, lasting impact.</a:t>
            </a:r>
          </a:p>
          <a:p>
            <a:pPr marL="171425" indent="-171425">
              <a:spcBef>
                <a:spcPts val="1200"/>
              </a:spcBef>
              <a:spcAft>
                <a:spcPts val="0"/>
              </a:spcAft>
              <a:buFont typeface="Arial" pitchFamily="34" charset="0"/>
              <a:buChar char="•"/>
            </a:pPr>
            <a:r>
              <a:rPr lang="en-US" dirty="0">
                <a:latin typeface="Georgia" pitchFamily="18" charset="0"/>
                <a:ea typeface="Times New Roman"/>
              </a:rPr>
              <a:t>Once the needs are identified, your club should consider which can be addressed with the resources, skills, and availability of your club and its potential partners, including other Rotary clubs, districts, The Rotary Foundation, and non-Rotary organizations.</a:t>
            </a:r>
          </a:p>
          <a:p>
            <a:pPr marL="171425" indent="-171425">
              <a:spcBef>
                <a:spcPts val="1200"/>
              </a:spcBef>
              <a:spcAft>
                <a:spcPts val="0"/>
              </a:spcAft>
              <a:buFont typeface="Arial" pitchFamily="34" charset="0"/>
              <a:buChar char="•"/>
            </a:pPr>
            <a:r>
              <a:rPr lang="en-US" dirty="0">
                <a:latin typeface="Georgia" pitchFamily="18" charset="0"/>
                <a:ea typeface="Times New Roman"/>
              </a:rPr>
              <a:t>Continue involving the community during the selection of the project and its planning and implementation.</a:t>
            </a:r>
          </a:p>
          <a:p>
            <a:pPr marL="171425" indent="-171425">
              <a:spcBef>
                <a:spcPts val="1200"/>
              </a:spcBef>
              <a:spcAft>
                <a:spcPts val="0"/>
              </a:spcAft>
              <a:buFont typeface="Arial" pitchFamily="34" charset="0"/>
              <a:buChar char="•"/>
            </a:pPr>
            <a:r>
              <a:rPr lang="en-US" dirty="0">
                <a:latin typeface="Georgia" pitchFamily="18" charset="0"/>
                <a:ea typeface="Times New Roman"/>
              </a:rPr>
              <a:t>The Rotary publications </a:t>
            </a:r>
            <a:r>
              <a:rPr lang="en-US" i="1" dirty="0">
                <a:latin typeface="Georgia" pitchFamily="18" charset="0"/>
                <a:ea typeface="Times New Roman"/>
              </a:rPr>
              <a:t>Communities in Action </a:t>
            </a:r>
            <a:r>
              <a:rPr lang="en-US" dirty="0">
                <a:latin typeface="Georgia" pitchFamily="18" charset="0"/>
                <a:ea typeface="Times New Roman"/>
              </a:rPr>
              <a:t>and </a:t>
            </a:r>
            <a:r>
              <a:rPr lang="en-US" i="1" dirty="0">
                <a:latin typeface="Georgia" pitchFamily="18" charset="0"/>
                <a:ea typeface="Times New Roman"/>
              </a:rPr>
              <a:t>Community Assessment Tools </a:t>
            </a:r>
            <a:r>
              <a:rPr lang="en-US" dirty="0">
                <a:latin typeface="Georgia" pitchFamily="18" charset="0"/>
                <a:ea typeface="Times New Roman"/>
              </a:rPr>
              <a:t>offer information and resources for conducting a community needs assessment.</a:t>
            </a:r>
          </a:p>
          <a:p>
            <a:pPr>
              <a:spcBef>
                <a:spcPts val="1200"/>
              </a:spcBef>
              <a:spcAft>
                <a:spcPts val="0"/>
              </a:spcAft>
            </a:pPr>
            <a:endParaRPr lang="en-US" dirty="0">
              <a:latin typeface="Georgia" pitchFamily="18" charset="0"/>
              <a:ea typeface="Times New Roman"/>
            </a:endParaRPr>
          </a:p>
        </p:txBody>
      </p:sp>
      <p:sp>
        <p:nvSpPr>
          <p:cNvPr id="4" name="Slide Number Placeholder 3"/>
          <p:cNvSpPr>
            <a:spLocks noGrp="1"/>
          </p:cNvSpPr>
          <p:nvPr>
            <p:ph type="sldNum" sz="quarter" idx="10"/>
          </p:nvPr>
        </p:nvSpPr>
        <p:spPr/>
        <p:txBody>
          <a:bodyPr/>
          <a:lstStyle/>
          <a:p>
            <a:pPr defTabSz="931726" eaLnBrk="0" hangingPunct="0">
              <a:defRPr/>
            </a:pPr>
            <a:fld id="{09199606-011F-4881-A90D-A7FD514C558B}" type="slidenum">
              <a:rPr lang="en-US" smtClean="0">
                <a:solidFill>
                  <a:srgbClr val="000000"/>
                </a:solidFill>
                <a:latin typeface="Arial" pitchFamily="34" charset="0"/>
                <a:ea typeface="ヒラギノ角ゴ Pro W3" pitchFamily="-84" charset="-128"/>
                <a:cs typeface="+mn-cs"/>
              </a:rPr>
              <a:pPr defTabSz="931726" eaLnBrk="0" hangingPunct="0">
                <a:defRPr/>
              </a:pPr>
              <a:t>60</a:t>
            </a:fld>
            <a:endParaRPr lang="en-US" dirty="0">
              <a:solidFill>
                <a:srgbClr val="000000"/>
              </a:solidFill>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235193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107" charset="0"/>
                <a:ea typeface="ヒラギノ角ゴ Pro W3" pitchFamily="-107" charset="-128"/>
                <a:cs typeface="ヒラギノ角ゴ Pro W3" pitchFamily="-107" charset="-128"/>
              </a:rPr>
              <a:t>Global grants are sustainable, with measurable outcomes in Rotary’s areas of focus. A key feature of global grants is partnership, between the district or club where the activity is carried out and a district or club in another country. Both sponsors must be qualified before they can submit an application.</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64</a:t>
            </a:fld>
            <a:endParaRPr lang="en-US" sz="1200" dirty="0">
              <a:solidFill>
                <a:srgbClr val="000000"/>
              </a:solidFill>
              <a:cs typeface="+mn-cs"/>
            </a:endParaRPr>
          </a:p>
        </p:txBody>
      </p:sp>
    </p:spTree>
    <p:extLst>
      <p:ext uri="{BB962C8B-B14F-4D97-AF65-F5344CB8AC3E}">
        <p14:creationId xmlns:p14="http://schemas.microsoft.com/office/powerpoint/2010/main" val="3154282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26" eaLnBrk="0" hangingPunct="0">
              <a:defRPr/>
            </a:pPr>
            <a:fld id="{09199606-011F-4881-A90D-A7FD514C558B}" type="slidenum">
              <a:rPr lang="en-US" smtClean="0">
                <a:solidFill>
                  <a:srgbClr val="000000"/>
                </a:solidFill>
                <a:latin typeface="Arial" pitchFamily="34" charset="0"/>
                <a:ea typeface="ヒラギノ角ゴ Pro W3" pitchFamily="-84" charset="-128"/>
                <a:cs typeface="+mn-cs"/>
              </a:rPr>
              <a:pPr defTabSz="931726" eaLnBrk="0" hangingPunct="0">
                <a:defRPr/>
              </a:pPr>
              <a:t>65</a:t>
            </a:fld>
            <a:endParaRPr lang="en-US" dirty="0">
              <a:solidFill>
                <a:srgbClr val="000000"/>
              </a:solidFill>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304292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107" charset="0"/>
                <a:ea typeface="ヒラギノ角ゴ Pro W3" pitchFamily="-107" charset="-128"/>
                <a:cs typeface="ヒラギノ角ゴ Pro W3" pitchFamily="-107" charset="-128"/>
              </a:rPr>
              <a:t>Global grants support large international activities.</a:t>
            </a:r>
            <a:endParaRPr lang="en-US" dirty="0">
              <a:latin typeface="Arial" pitchFamily="-107" charset="0"/>
              <a:ea typeface="Arial" pitchFamily="1" charset="0"/>
            </a:endParaRPr>
          </a:p>
          <a:p>
            <a:r>
              <a:rPr lang="en-US" dirty="0">
                <a:latin typeface="Arial" pitchFamily="-107" charset="0"/>
                <a:ea typeface="ヒラギノ角ゴ Pro W3" pitchFamily="-107" charset="-128"/>
                <a:cs typeface="ヒラギノ角ゴ Pro W3" pitchFamily="-107" charset="-128"/>
              </a:rPr>
              <a:t>The minimum budget for a global grant activity is $30,000. The Foundation’s World Fund provides a minimum of $15,000 and maximum of $200,000. Clubs and districts contribute District Designated Funds (DDF) and/or cash contributions that the World Fund matches. DDF is matched at 100% and cash is matched at 50%.</a:t>
            </a:r>
            <a:endParaRPr lang="en-US" dirty="0">
              <a:ea typeface="Arial" pitchFamily="1"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rPr>
              <a:pPr>
                <a:defRPr/>
              </a:pPr>
              <a:t>66</a:t>
            </a:fld>
            <a:endParaRPr lang="en-US" sz="1200" dirty="0">
              <a:solidFill>
                <a:srgbClr val="000000"/>
              </a:solidFill>
            </a:endParaRPr>
          </a:p>
        </p:txBody>
      </p:sp>
    </p:spTree>
    <p:extLst>
      <p:ext uri="{BB962C8B-B14F-4D97-AF65-F5344CB8AC3E}">
        <p14:creationId xmlns:p14="http://schemas.microsoft.com/office/powerpoint/2010/main" val="2268281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1FF5B87-F233-4502-95AA-CA0C8333C051}" type="slidenum">
              <a:rPr lang="en-US" altLang="en-US">
                <a:cs typeface="ヒラギノ角ゴ Pro W3" charset="0"/>
              </a:rPr>
              <a:pPr/>
              <a:t>9</a:t>
            </a:fld>
            <a:endParaRPr lang="en-US" altLang="en-US" dirty="0">
              <a:cs typeface="ヒラギノ角ゴ Pro W3"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tLang="en-US" dirty="0" smtClean="0">
              <a:latin typeface="Arial" pitchFamily="34" charset="0"/>
              <a:cs typeface="ヒラギノ角ゴ Pro W3" charset="0"/>
            </a:endParaRPr>
          </a:p>
        </p:txBody>
      </p:sp>
    </p:spTree>
    <p:extLst>
      <p:ext uri="{BB962C8B-B14F-4D97-AF65-F5344CB8AC3E}">
        <p14:creationId xmlns:p14="http://schemas.microsoft.com/office/powerpoint/2010/main" val="8883770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a:latin typeface="Arial" pitchFamily="-107" charset="0"/>
                <a:ea typeface="ヒラギノ角ゴ Pro W3" pitchFamily="-107" charset="-128"/>
                <a:cs typeface="ヒラギノ角ゴ Pro W3" pitchFamily="-107" charset="-128"/>
              </a:rPr>
              <a:t>We have identified specific causes to target to maximize our local and global impact. Through global grants we help clubs focus their service efforts in the following areas:</a:t>
            </a:r>
          </a:p>
          <a:p>
            <a:pPr marL="171425" indent="-171425">
              <a:spcBef>
                <a:spcPts val="0"/>
              </a:spcBef>
              <a:spcAft>
                <a:spcPts val="0"/>
              </a:spcAft>
              <a:buFont typeface="Arial" pitchFamily="34" charset="0"/>
              <a:buChar char="•"/>
            </a:pPr>
            <a:r>
              <a:rPr lang="en-US" sz="1000" dirty="0">
                <a:latin typeface="Arial"/>
                <a:ea typeface="MS Mincho"/>
              </a:rPr>
              <a:t>Peace and conflict prevention/resolution</a:t>
            </a:r>
          </a:p>
          <a:p>
            <a:pPr marL="171425" indent="-171425" defTabSz="914266">
              <a:spcBef>
                <a:spcPts val="0"/>
              </a:spcBef>
              <a:spcAft>
                <a:spcPts val="0"/>
              </a:spcAft>
              <a:buFont typeface="Arial" pitchFamily="34" charset="0"/>
              <a:buChar char="•"/>
              <a:defRPr/>
            </a:pPr>
            <a:r>
              <a:rPr lang="en-US" sz="1000" dirty="0">
                <a:latin typeface="Arial"/>
                <a:ea typeface="MS Mincho"/>
              </a:rPr>
              <a:t>Disease prevention and treatment</a:t>
            </a:r>
          </a:p>
          <a:p>
            <a:pPr marL="171425" indent="-171425" defTabSz="914266">
              <a:spcBef>
                <a:spcPts val="0"/>
              </a:spcBef>
              <a:spcAft>
                <a:spcPts val="0"/>
              </a:spcAft>
              <a:buFont typeface="Arial" pitchFamily="34" charset="0"/>
              <a:buChar char="•"/>
              <a:defRPr/>
            </a:pPr>
            <a:r>
              <a:rPr lang="en-US" sz="1000" dirty="0">
                <a:latin typeface="Arial"/>
                <a:ea typeface="MS Mincho"/>
              </a:rPr>
              <a:t>Water and sanitation</a:t>
            </a:r>
          </a:p>
          <a:p>
            <a:pPr marL="171425" indent="-171425">
              <a:spcBef>
                <a:spcPts val="0"/>
              </a:spcBef>
              <a:spcAft>
                <a:spcPts val="0"/>
              </a:spcAft>
              <a:buFont typeface="Arial" pitchFamily="34" charset="0"/>
              <a:buChar char="•"/>
            </a:pPr>
            <a:r>
              <a:rPr lang="en-US" sz="1000" dirty="0">
                <a:latin typeface="Arial"/>
                <a:ea typeface="MS Mincho"/>
              </a:rPr>
              <a:t>Maternal and child health</a:t>
            </a:r>
          </a:p>
          <a:p>
            <a:pPr marL="171425" indent="-171425">
              <a:spcBef>
                <a:spcPts val="0"/>
              </a:spcBef>
              <a:spcAft>
                <a:spcPts val="0"/>
              </a:spcAft>
              <a:buFont typeface="Arial" pitchFamily="34" charset="0"/>
              <a:buChar char="•"/>
            </a:pPr>
            <a:r>
              <a:rPr lang="en-US" sz="1000" dirty="0">
                <a:latin typeface="Arial"/>
                <a:ea typeface="MS Mincho"/>
              </a:rPr>
              <a:t>Basic education and literacy</a:t>
            </a:r>
          </a:p>
          <a:p>
            <a:pPr marL="171425" indent="-171425">
              <a:spcBef>
                <a:spcPts val="0"/>
              </a:spcBef>
              <a:spcAft>
                <a:spcPts val="0"/>
              </a:spcAft>
              <a:buFont typeface="Arial" pitchFamily="34" charset="0"/>
              <a:buChar char="•"/>
            </a:pPr>
            <a:r>
              <a:rPr lang="en-US" sz="1000" dirty="0">
                <a:latin typeface="Arial"/>
                <a:ea typeface="MS Mincho"/>
              </a:rPr>
              <a:t>Economic and community development</a:t>
            </a:r>
          </a:p>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rPr>
              <a:pPr>
                <a:defRPr/>
              </a:pPr>
              <a:t>67</a:t>
            </a:fld>
            <a:endParaRPr lang="en-US" sz="1200" dirty="0">
              <a:solidFill>
                <a:srgbClr val="000000"/>
              </a:solidFill>
            </a:endParaRPr>
          </a:p>
        </p:txBody>
      </p:sp>
    </p:spTree>
    <p:extLst>
      <p:ext uri="{BB962C8B-B14F-4D97-AF65-F5344CB8AC3E}">
        <p14:creationId xmlns:p14="http://schemas.microsoft.com/office/powerpoint/2010/main" val="1512059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rPr>
              <a:pPr>
                <a:defRPr/>
              </a:pPr>
              <a:t>68</a:t>
            </a:fld>
            <a:endParaRPr lang="en-US" sz="1200" dirty="0">
              <a:solidFill>
                <a:srgbClr val="000000"/>
              </a:solidFill>
            </a:endParaRPr>
          </a:p>
        </p:txBody>
      </p:sp>
    </p:spTree>
    <p:extLst>
      <p:ext uri="{BB962C8B-B14F-4D97-AF65-F5344CB8AC3E}">
        <p14:creationId xmlns:p14="http://schemas.microsoft.com/office/powerpoint/2010/main" val="2811848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rPr>
              <a:pPr>
                <a:defRPr/>
              </a:pPr>
              <a:t>69</a:t>
            </a:fld>
            <a:endParaRPr lang="en-US" sz="1200" dirty="0">
              <a:solidFill>
                <a:srgbClr val="000000"/>
              </a:solidFill>
            </a:endParaRPr>
          </a:p>
        </p:txBody>
      </p:sp>
    </p:spTree>
    <p:extLst>
      <p:ext uri="{BB962C8B-B14F-4D97-AF65-F5344CB8AC3E}">
        <p14:creationId xmlns:p14="http://schemas.microsoft.com/office/powerpoint/2010/main" val="335433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rPr>
              <a:pPr>
                <a:defRPr/>
              </a:pPr>
              <a:t>70</a:t>
            </a:fld>
            <a:endParaRPr lang="en-US" sz="1200" dirty="0">
              <a:solidFill>
                <a:srgbClr val="000000"/>
              </a:solidFill>
            </a:endParaRPr>
          </a:p>
        </p:txBody>
      </p:sp>
    </p:spTree>
    <p:extLst>
      <p:ext uri="{BB962C8B-B14F-4D97-AF65-F5344CB8AC3E}">
        <p14:creationId xmlns:p14="http://schemas.microsoft.com/office/powerpoint/2010/main" val="1505064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96F564E4-3CC8-401B-8C10-6193206D7E4E}" type="slidenum">
              <a:rPr lang="en-US" sz="1200">
                <a:solidFill>
                  <a:srgbClr val="000000"/>
                </a:solidFill>
                <a:cs typeface="+mn-cs"/>
              </a:rPr>
              <a:pPr>
                <a:defRPr/>
              </a:pPr>
              <a:t>74</a:t>
            </a:fld>
            <a:endParaRPr lang="en-US" sz="1200" dirty="0">
              <a:solidFill>
                <a:srgbClr val="000000"/>
              </a:solidFill>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a typeface="ヒラギノ角ゴ Pro W3" pitchFamily="-84" charset="-128"/>
            </a:endParaRPr>
          </a:p>
        </p:txBody>
      </p:sp>
    </p:spTree>
    <p:extLst>
      <p:ext uri="{BB962C8B-B14F-4D97-AF65-F5344CB8AC3E}">
        <p14:creationId xmlns:p14="http://schemas.microsoft.com/office/powerpoint/2010/main" val="3091823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75</a:t>
            </a:fld>
            <a:endParaRPr lang="en-US" sz="1200" dirty="0">
              <a:solidFill>
                <a:srgbClr val="000000"/>
              </a:solidFill>
              <a:cs typeface="+mn-cs"/>
            </a:endParaRPr>
          </a:p>
        </p:txBody>
      </p:sp>
    </p:spTree>
    <p:extLst>
      <p:ext uri="{BB962C8B-B14F-4D97-AF65-F5344CB8AC3E}">
        <p14:creationId xmlns:p14="http://schemas.microsoft.com/office/powerpoint/2010/main" val="76983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76</a:t>
            </a:fld>
            <a:endParaRPr lang="en-US" sz="1200" dirty="0">
              <a:solidFill>
                <a:srgbClr val="000000"/>
              </a:solidFill>
              <a:cs typeface="+mn-cs"/>
            </a:endParaRPr>
          </a:p>
        </p:txBody>
      </p:sp>
    </p:spTree>
    <p:extLst>
      <p:ext uri="{BB962C8B-B14F-4D97-AF65-F5344CB8AC3E}">
        <p14:creationId xmlns:p14="http://schemas.microsoft.com/office/powerpoint/2010/main" val="40666119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77</a:t>
            </a:fld>
            <a:endParaRPr lang="en-US" sz="1200" dirty="0">
              <a:solidFill>
                <a:srgbClr val="000000"/>
              </a:solidFill>
              <a:cs typeface="+mn-cs"/>
            </a:endParaRPr>
          </a:p>
        </p:txBody>
      </p:sp>
    </p:spTree>
    <p:extLst>
      <p:ext uri="{BB962C8B-B14F-4D97-AF65-F5344CB8AC3E}">
        <p14:creationId xmlns:p14="http://schemas.microsoft.com/office/powerpoint/2010/main" val="4066611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78</a:t>
            </a:fld>
            <a:endParaRPr lang="en-US" sz="1200" dirty="0">
              <a:solidFill>
                <a:srgbClr val="000000"/>
              </a:solidFill>
              <a:cs typeface="+mn-cs"/>
            </a:endParaRPr>
          </a:p>
        </p:txBody>
      </p:sp>
    </p:spTree>
    <p:extLst>
      <p:ext uri="{BB962C8B-B14F-4D97-AF65-F5344CB8AC3E}">
        <p14:creationId xmlns:p14="http://schemas.microsoft.com/office/powerpoint/2010/main" val="31750433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endParaRPr lang="en-US" sz="1000" dirty="0">
              <a:latin typeface="Arial"/>
              <a:ea typeface="MS Mincho"/>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79</a:t>
            </a:fld>
            <a:endParaRPr lang="en-US" sz="1200" dirty="0">
              <a:solidFill>
                <a:srgbClr val="000000"/>
              </a:solidFill>
              <a:cs typeface="+mn-cs"/>
            </a:endParaRPr>
          </a:p>
        </p:txBody>
      </p:sp>
    </p:spTree>
    <p:extLst>
      <p:ext uri="{BB962C8B-B14F-4D97-AF65-F5344CB8AC3E}">
        <p14:creationId xmlns:p14="http://schemas.microsoft.com/office/powerpoint/2010/main" val="317504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Georgia" pitchFamily="18" charset="0"/>
                <a:ea typeface="+mn-ea"/>
              </a:rPr>
              <a:t>Speaking points:</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The simplified leadership structure allows districts to create additional subcommittees and allocate tasks as appropriate.</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Qualification allows districts the more cost-effective option of creating an internal audit committee rather than requiring an independent financial review.</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Larger district grant activities are possible with the District Designated Fund (DDF).</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Flexible scholarship requirements allow clubs and districts to fund scholars studying at various levels and in any amount.</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Vocational training team guidelines allow clubs and districts to determine the size of the team and the amount of financial support to provide.</a:t>
            </a:r>
          </a:p>
          <a:p>
            <a:pPr eaLnBrk="1" fontAlgn="auto" hangingPunct="1">
              <a:spcBef>
                <a:spcPts val="0"/>
              </a:spcBef>
              <a:spcAft>
                <a:spcPts val="0"/>
              </a:spcAft>
              <a:defRPr/>
            </a:pPr>
            <a:endParaRPr lang="en-US" dirty="0">
              <a:latin typeface="Georgia" pitchFamily="18" charset="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762B6BF4-DD71-400C-BBFE-375F87D3779E}" type="slidenum">
              <a:rPr lang="en-US"/>
              <a:pPr/>
              <a:t>10</a:t>
            </a:fld>
            <a:endParaRPr lang="en-US"/>
          </a:p>
        </p:txBody>
      </p:sp>
    </p:spTree>
    <p:extLst>
      <p:ext uri="{BB962C8B-B14F-4D97-AF65-F5344CB8AC3E}">
        <p14:creationId xmlns:p14="http://schemas.microsoft.com/office/powerpoint/2010/main" val="1155551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Rotarians in the US and the UK teamed up to provide a global</a:t>
            </a:r>
            <a:r>
              <a:rPr lang="en-US" baseline="0" dirty="0"/>
              <a:t> grant scholarship to Reagan Thompson (center, back row) to receive a </a:t>
            </a:r>
            <a:r>
              <a:rPr lang="en-US" dirty="0"/>
              <a:t>Master’s of Science (M.Sc.) degree in International Affairs with a Concentration in Conflict Prevention at the London School of Economics (LSE). Before beginning this program, she obtained a Master’s in Chinese Diplomacy</a:t>
            </a:r>
            <a:r>
              <a:rPr lang="en-US" baseline="0" dirty="0"/>
              <a:t> at Peking University in China. She plans to pursue a career in government service focused on encouraging collaboration between the US and China. This grant falls within peace and conflict prevention/resolution area of focus.</a:t>
            </a:r>
            <a:endParaRPr lang="en-US" dirty="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80</a:t>
            </a:fld>
            <a:endParaRPr lang="en-US" sz="1200" dirty="0">
              <a:solidFill>
                <a:srgbClr val="000000"/>
              </a:solidFill>
              <a:cs typeface="+mn-cs"/>
            </a:endParaRPr>
          </a:p>
        </p:txBody>
      </p:sp>
    </p:spTree>
    <p:extLst>
      <p:ext uri="{BB962C8B-B14F-4D97-AF65-F5344CB8AC3E}">
        <p14:creationId xmlns:p14="http://schemas.microsoft.com/office/powerpoint/2010/main" val="29658271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Rotarians in</a:t>
            </a:r>
            <a:r>
              <a:rPr lang="en-US" baseline="0" dirty="0"/>
              <a:t> Peru and the US worked together to get a global grant to support a leadership institute for young women in Peru. </a:t>
            </a:r>
            <a:r>
              <a:rPr lang="en-US" dirty="0"/>
              <a:t>The goal of the program is to enhance the young Andean women’s self-awareness, leadership skills, and professional development to improve their opportunities to succeed academically and professionally. Secondly, the program engages the women to create their own visions for change and lead projects that deal with sustainable development initiatives appropriate for and desired by their families and communities. Rotarians</a:t>
            </a:r>
            <a:r>
              <a:rPr lang="en-US" baseline="0" dirty="0"/>
              <a:t> from the US traveled to Peru to lend their professional expertise to the training sessions.</a:t>
            </a:r>
            <a:endParaRPr lang="en-US" dirty="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81</a:t>
            </a:fld>
            <a:endParaRPr lang="en-US" sz="1200" dirty="0">
              <a:solidFill>
                <a:srgbClr val="000000"/>
              </a:solidFill>
              <a:cs typeface="+mn-cs"/>
            </a:endParaRPr>
          </a:p>
        </p:txBody>
      </p:sp>
    </p:spTree>
    <p:extLst>
      <p:ext uri="{BB962C8B-B14F-4D97-AF65-F5344CB8AC3E}">
        <p14:creationId xmlns:p14="http://schemas.microsoft.com/office/powerpoint/2010/main" val="3032159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fall the Trustees took</a:t>
            </a:r>
            <a:r>
              <a:rPr lang="en-US" baseline="0" dirty="0"/>
              <a:t> two decisions that went into </a:t>
            </a:r>
            <a:r>
              <a:rPr lang="en-US" dirty="0"/>
              <a:t>effect 1 January:</a:t>
            </a:r>
          </a:p>
          <a:p>
            <a:pPr marL="171425" indent="-171425">
              <a:buFont typeface="Arial" panose="020B0604020202020204" pitchFamily="34" charset="0"/>
              <a:buChar char="•"/>
            </a:pPr>
            <a:r>
              <a:rPr lang="en-US" dirty="0"/>
              <a:t>The Rotary Foundation will begin withholding tax from global grant scholarships awarded for study in the U.S. on any expenses beyond tuition, books, necessary equipment, and fees, except for U.S.-bound scholars from Japan, Canada, and Germany, who are funded through associate foundations in those countries.</a:t>
            </a:r>
          </a:p>
          <a:p>
            <a:pPr marL="171425" indent="-171425">
              <a:buFont typeface="Arial" panose="020B0604020202020204" pitchFamily="34" charset="0"/>
              <a:buChar char="•"/>
            </a:pPr>
            <a:r>
              <a:rPr lang="en-US" dirty="0"/>
              <a:t>Clubs and districts will be able to use global grants for the construction of low-cost shelters and simple schools, as long as the construction is part of a comprehensive project related to an area of focus. Project</a:t>
            </a:r>
            <a:r>
              <a:rPr lang="en-US" baseline="0" dirty="0"/>
              <a:t> guidelines and application appendices for low cost shelters and simple schools are available on rotary.org. </a:t>
            </a:r>
            <a:endParaRPr lang="en-US" dirty="0"/>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3/13/2019</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85</a:t>
            </a:fld>
            <a:endParaRPr lang="en-US" dirty="0"/>
          </a:p>
        </p:txBody>
      </p:sp>
    </p:spTree>
    <p:extLst>
      <p:ext uri="{BB962C8B-B14F-4D97-AF65-F5344CB8AC3E}">
        <p14:creationId xmlns:p14="http://schemas.microsoft.com/office/powerpoint/2010/main" val="16020246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Arial" pitchFamily="1" charset="0"/>
              </a:rPr>
              <a:t>We have a number of resources available to help you take full advantage of grant opportunities.</a:t>
            </a:r>
          </a:p>
          <a:p>
            <a:endParaRPr lang="en-US" dirty="0">
              <a:ea typeface="Arial" pitchFamily="1" charset="0"/>
            </a:endParaRPr>
          </a:p>
          <a:p>
            <a:pPr lvl="0"/>
            <a:r>
              <a:rPr lang="en-US" dirty="0">
                <a:ea typeface="Arial" pitchFamily="1" charset="0"/>
              </a:rPr>
              <a:t>Rotary’s website has a wealth of general and detailed information about grants.</a:t>
            </a:r>
            <a:endParaRPr lang="en-US" sz="1000" dirty="0">
              <a:ea typeface="Arial" pitchFamily="1" charset="0"/>
            </a:endParaRPr>
          </a:p>
          <a:p>
            <a:pPr lvl="0"/>
            <a:endParaRPr lang="en-US" dirty="0">
              <a:ea typeface="Arial" pitchFamily="1" charset="0"/>
            </a:endParaRPr>
          </a:p>
          <a:p>
            <a:pPr lvl="0"/>
            <a:r>
              <a:rPr lang="en-US" dirty="0">
                <a:ea typeface="Arial" pitchFamily="1" charset="0"/>
              </a:rPr>
              <a:t>The learning center offers training resources to help you apply for Foundation grants. </a:t>
            </a:r>
            <a:endParaRPr lang="en-US" sz="1000" dirty="0">
              <a:ea typeface="Arial" pitchFamily="1" charset="0"/>
            </a:endParaRPr>
          </a:p>
          <a:p>
            <a:pPr lvl="0"/>
            <a:endParaRPr lang="en-US" dirty="0">
              <a:ea typeface="Arial" pitchFamily="1"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defRPr/>
            </a:pPr>
            <a:fld id="{B5232FBC-3FB7-406A-AAF2-EAC62859ABEF}" type="slidenum">
              <a:rPr lang="en-US" sz="1200">
                <a:solidFill>
                  <a:srgbClr val="000000"/>
                </a:solidFill>
                <a:cs typeface="+mn-cs"/>
              </a:rPr>
              <a:pPr>
                <a:defRPr/>
              </a:pPr>
              <a:t>86</a:t>
            </a:fld>
            <a:endParaRPr lang="en-US" sz="1200" dirty="0">
              <a:solidFill>
                <a:srgbClr val="000000"/>
              </a:solidFill>
              <a:cs typeface="+mn-cs"/>
            </a:endParaRPr>
          </a:p>
        </p:txBody>
      </p:sp>
    </p:spTree>
    <p:extLst>
      <p:ext uri="{BB962C8B-B14F-4D97-AF65-F5344CB8AC3E}">
        <p14:creationId xmlns:p14="http://schemas.microsoft.com/office/powerpoint/2010/main" val="28822878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fall the Trustees took</a:t>
            </a:r>
            <a:r>
              <a:rPr lang="en-US" baseline="0" dirty="0"/>
              <a:t> two decisions that went into </a:t>
            </a:r>
            <a:r>
              <a:rPr lang="en-US" dirty="0"/>
              <a:t>effect 1 January:</a:t>
            </a:r>
          </a:p>
          <a:p>
            <a:pPr marL="171425" indent="-171425">
              <a:buFont typeface="Arial" panose="020B0604020202020204" pitchFamily="34" charset="0"/>
              <a:buChar char="•"/>
            </a:pPr>
            <a:r>
              <a:rPr lang="en-US" dirty="0"/>
              <a:t>The Rotary Foundation will begin withholding tax from global grant scholarships awarded for study in the U.S. on any expenses beyond tuition, books, necessary equipment, and fees, except for U.S.-bound scholars from Japan, Canada, and Germany, who are funded through associate foundations in those countries.</a:t>
            </a:r>
          </a:p>
          <a:p>
            <a:pPr marL="171425" indent="-171425">
              <a:buFont typeface="Arial" panose="020B0604020202020204" pitchFamily="34" charset="0"/>
              <a:buChar char="•"/>
            </a:pPr>
            <a:r>
              <a:rPr lang="en-US" dirty="0"/>
              <a:t>Clubs and districts will be able to use global grants for the construction of low-cost shelters and simple schools, as long as the construction is part of a comprehensive project related to an area of focus. Project</a:t>
            </a:r>
            <a:r>
              <a:rPr lang="en-US" baseline="0" dirty="0"/>
              <a:t> guidelines and application appendices for low cost shelters and simple schools are available on rotary.org. </a:t>
            </a:r>
            <a:endParaRPr lang="en-US" dirty="0"/>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3/13/2019</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87</a:t>
            </a:fld>
            <a:endParaRPr lang="en-US" dirty="0"/>
          </a:p>
        </p:txBody>
      </p:sp>
    </p:spTree>
    <p:extLst>
      <p:ext uri="{BB962C8B-B14F-4D97-AF65-F5344CB8AC3E}">
        <p14:creationId xmlns:p14="http://schemas.microsoft.com/office/powerpoint/2010/main" val="1602024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fall the Trustees took</a:t>
            </a:r>
            <a:r>
              <a:rPr lang="en-US" baseline="0" dirty="0"/>
              <a:t> two decisions that went into </a:t>
            </a:r>
            <a:r>
              <a:rPr lang="en-US" dirty="0"/>
              <a:t>effect 1 January:</a:t>
            </a:r>
          </a:p>
          <a:p>
            <a:pPr marL="171425" indent="-171425">
              <a:buFont typeface="Arial" panose="020B0604020202020204" pitchFamily="34" charset="0"/>
              <a:buChar char="•"/>
            </a:pPr>
            <a:r>
              <a:rPr lang="en-US" dirty="0"/>
              <a:t>The Rotary Foundation will begin withholding tax from global grant scholarships awarded for study in the U.S. on any expenses beyond tuition, books, necessary equipment, and fees, except for U.S.-bound scholars from Japan, Canada, and Germany, who are funded through associate foundations in those countries.</a:t>
            </a:r>
          </a:p>
          <a:p>
            <a:pPr marL="171425" indent="-171425">
              <a:buFont typeface="Arial" panose="020B0604020202020204" pitchFamily="34" charset="0"/>
              <a:buChar char="•"/>
            </a:pPr>
            <a:r>
              <a:rPr lang="en-US" dirty="0"/>
              <a:t>Clubs and districts will be able to use global grants for the construction of low-cost shelters and simple schools, as long as the construction is part of a comprehensive project related to an area of focus. Project</a:t>
            </a:r>
            <a:r>
              <a:rPr lang="en-US" baseline="0" dirty="0"/>
              <a:t> guidelines and application appendices for low cost shelters and simple schools are available on rotary.org. </a:t>
            </a:r>
            <a:endParaRPr lang="en-US" dirty="0"/>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3/13/2019</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88</a:t>
            </a:fld>
            <a:endParaRPr lang="en-US" dirty="0"/>
          </a:p>
        </p:txBody>
      </p:sp>
    </p:spTree>
    <p:extLst>
      <p:ext uri="{BB962C8B-B14F-4D97-AF65-F5344CB8AC3E}">
        <p14:creationId xmlns:p14="http://schemas.microsoft.com/office/powerpoint/2010/main" val="42187154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165891" name="Slide Number Placeholder 3"/>
          <p:cNvSpPr>
            <a:spLocks noGrp="1"/>
          </p:cNvSpPr>
          <p:nvPr>
            <p:ph type="sldNum" sz="quarter" idx="5"/>
          </p:nvPr>
        </p:nvSpPr>
        <p:spPr bwMode="auto">
          <a:noFill/>
          <a:ln>
            <a:miter lim="800000"/>
            <a:headEnd/>
            <a:tailEnd/>
          </a:ln>
        </p:spPr>
        <p:txBody>
          <a:bodyPr/>
          <a:lstStyle/>
          <a:p>
            <a:fld id="{381C9177-AF57-4B28-896F-4255866D096F}" type="slidenum">
              <a:rPr lang="en-US">
                <a:solidFill>
                  <a:srgbClr val="000000"/>
                </a:solidFill>
              </a:rPr>
              <a:pPr/>
              <a:t>90</a:t>
            </a:fld>
            <a:endParaRPr lang="en-US" dirty="0">
              <a:solidFill>
                <a:srgbClr val="000000"/>
              </a:solidFill>
            </a:endParaRPr>
          </a:p>
        </p:txBody>
      </p:sp>
    </p:spTree>
    <p:extLst>
      <p:ext uri="{BB962C8B-B14F-4D97-AF65-F5344CB8AC3E}">
        <p14:creationId xmlns:p14="http://schemas.microsoft.com/office/powerpoint/2010/main" val="401414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Georgia" pitchFamily="18" charset="0"/>
                <a:ea typeface="+mn-ea"/>
              </a:rPr>
              <a:t>Speaking points:</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The simplified leadership structure allows districts to create additional subcommittees and allocate tasks as appropriate.</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Qualification allows districts the more cost-effective option of creating an internal audit committee rather than requiring an independent financial review.</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Larger district grant activities are possible with the District Designated Fund (DDF).</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Flexible scholarship requirements allow clubs and districts to fund scholars studying at various levels and in any amount.</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Vocational training team guidelines allow clubs and districts to determine the size of the team and the amount of financial support to provide.</a:t>
            </a:r>
          </a:p>
          <a:p>
            <a:pPr eaLnBrk="1" fontAlgn="auto" hangingPunct="1">
              <a:spcBef>
                <a:spcPts val="0"/>
              </a:spcBef>
              <a:spcAft>
                <a:spcPts val="0"/>
              </a:spcAft>
              <a:defRPr/>
            </a:pPr>
            <a:endParaRPr lang="en-US" dirty="0">
              <a:latin typeface="Georgia" pitchFamily="18" charset="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762B6BF4-DD71-400C-BBFE-375F87D3779E}" type="slidenum">
              <a:rPr lang="en-US"/>
              <a:pPr/>
              <a:t>11</a:t>
            </a:fld>
            <a:endParaRPr lang="en-US"/>
          </a:p>
        </p:txBody>
      </p:sp>
    </p:spTree>
    <p:extLst>
      <p:ext uri="{BB962C8B-B14F-4D97-AF65-F5344CB8AC3E}">
        <p14:creationId xmlns:p14="http://schemas.microsoft.com/office/powerpoint/2010/main" val="134656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Georgia" pitchFamily="18" charset="0"/>
                <a:ea typeface="+mn-ea"/>
              </a:rPr>
              <a:t>Speaking points:</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The simplified leadership structure allows districts to create additional subcommittees and allocate tasks as appropriate.</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Qualification allows districts the more cost-effective option of creating an internal audit committee rather than requiring an independent financial review.</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Larger district grant activities are possible with the District Designated Fund (DDF).</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Flexible scholarship requirements allow clubs and districts to fund scholars studying at various levels and in any amount.</a:t>
            </a:r>
          </a:p>
          <a:p>
            <a:pPr marL="174683" indent="-174683" eaLnBrk="1" fontAlgn="auto" hangingPunct="1">
              <a:spcBef>
                <a:spcPts val="0"/>
              </a:spcBef>
              <a:spcAft>
                <a:spcPts val="0"/>
              </a:spcAft>
              <a:buFont typeface="Arial" pitchFamily="34" charset="0"/>
              <a:buChar char="•"/>
              <a:defRPr/>
            </a:pPr>
            <a:r>
              <a:rPr lang="en-US" dirty="0" smtClean="0">
                <a:latin typeface="Georgia" pitchFamily="18" charset="0"/>
                <a:ea typeface="+mn-ea"/>
              </a:rPr>
              <a:t>Vocational training team guidelines allow clubs and districts to determine the size of the team and the amount of financial support to provide.</a:t>
            </a:r>
          </a:p>
          <a:p>
            <a:pPr eaLnBrk="1" fontAlgn="auto" hangingPunct="1">
              <a:spcBef>
                <a:spcPts val="0"/>
              </a:spcBef>
              <a:spcAft>
                <a:spcPts val="0"/>
              </a:spcAft>
              <a:defRPr/>
            </a:pPr>
            <a:endParaRPr lang="en-US" dirty="0">
              <a:latin typeface="Georgia" pitchFamily="18" charset="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762B6BF4-DD71-400C-BBFE-375F87D3779E}" type="slidenum">
              <a:rPr lang="en-US"/>
              <a:pPr/>
              <a:t>12</a:t>
            </a:fld>
            <a:endParaRPr lang="en-US"/>
          </a:p>
        </p:txBody>
      </p:sp>
    </p:spTree>
    <p:extLst>
      <p:ext uri="{BB962C8B-B14F-4D97-AF65-F5344CB8AC3E}">
        <p14:creationId xmlns:p14="http://schemas.microsoft.com/office/powerpoint/2010/main" val="40377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819400"/>
            <a:ext cx="9144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3602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895600" y="6172200"/>
            <a:ext cx="6019800" cy="17526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CHOOSE ONE: TAKE ACTION, EXCHANGE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05084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pPr/>
              <a:t>‹#›</a:t>
            </a:fld>
            <a:endParaRPr lang="en-US" dirty="0"/>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17366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420917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9682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86431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696093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7878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9371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34166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3532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1" i="0">
                <a:solidFill>
                  <a:srgbClr val="17458F"/>
                </a:solidFill>
                <a:latin typeface="Arial Narrow"/>
                <a:cs typeface="Arial Narrow"/>
              </a:defRPr>
            </a:lvl1pPr>
          </a:lstStyle>
          <a:p>
            <a:r>
              <a:rPr lang="en-US" dirty="0"/>
              <a:t>CLICK TO EDIT MASTER SECTION BREAK</a:t>
            </a:r>
          </a:p>
        </p:txBody>
      </p:sp>
      <p:sp>
        <p:nvSpPr>
          <p:cNvPr id="10"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100 YEARS OF DOING GOOD IN THE WORLD</a:t>
            </a:r>
          </a:p>
        </p:txBody>
      </p:sp>
    </p:spTree>
    <p:extLst>
      <p:ext uri="{BB962C8B-B14F-4D97-AF65-F5344CB8AC3E}">
        <p14:creationId xmlns:p14="http://schemas.microsoft.com/office/powerpoint/2010/main" val="361563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79435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9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064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504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138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6072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5316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72514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7126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a:t>CLICK TO EDIT MASTER TITLE STYLE</a:t>
            </a:r>
          </a:p>
        </p:txBody>
      </p:sp>
      <p:sp>
        <p:nvSpPr>
          <p:cNvPr id="4"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100 YEARS OF DOING GOOD IN THE WORLD</a:t>
            </a:r>
          </a:p>
        </p:txBody>
      </p:sp>
    </p:spTree>
    <p:extLst>
      <p:ext uri="{BB962C8B-B14F-4D97-AF65-F5344CB8AC3E}">
        <p14:creationId xmlns:p14="http://schemas.microsoft.com/office/powerpoint/2010/main" val="2729744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92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152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538627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12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49579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84006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04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86563"/>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772094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Tree>
    <p:extLst>
      <p:ext uri="{BB962C8B-B14F-4D97-AF65-F5344CB8AC3E}">
        <p14:creationId xmlns:p14="http://schemas.microsoft.com/office/powerpoint/2010/main" val="405381453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3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444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571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92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pPr/>
              <a:t>‹#›</a:t>
            </a:fld>
            <a:endParaRPr lang="en-US" dirty="0"/>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06444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496458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58081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3162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400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2530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4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8081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023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14118"/>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1891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t>CLICK TO EDIT MASTER TITLE STYLE</a:t>
            </a:r>
          </a:p>
        </p:txBody>
      </p:sp>
    </p:spTree>
    <p:extLst>
      <p:ext uri="{BB962C8B-B14F-4D97-AF65-F5344CB8AC3E}">
        <p14:creationId xmlns:p14="http://schemas.microsoft.com/office/powerpoint/2010/main" val="151095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0" y="0"/>
            <a:ext cx="0" cy="0"/>
          </a:xfr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0" y="0"/>
            <a:ext cx="0" cy="0"/>
          </a:xfr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0" y="0"/>
            <a:ext cx="0" cy="0"/>
          </a:xfrm>
        </p:spPr>
        <p:txBody>
          <a:bodyPr/>
          <a:lstStyle>
            <a:lvl1pPr>
              <a:defRPr/>
            </a:lvl1pPr>
          </a:lstStyle>
          <a:p>
            <a:pPr>
              <a:defRPr/>
            </a:pPr>
            <a:fld id="{0A2B99C4-A733-4724-8A45-2CE40A6859FE}" type="slidenum">
              <a:rPr lang="en-US"/>
              <a:pPr>
                <a:defRPr/>
              </a:pPr>
              <a:t>‹#›</a:t>
            </a:fld>
            <a:endParaRPr lang="en-US" dirty="0"/>
          </a:p>
        </p:txBody>
      </p:sp>
    </p:spTree>
    <p:extLst>
      <p:ext uri="{BB962C8B-B14F-4D97-AF65-F5344CB8AC3E}">
        <p14:creationId xmlns:p14="http://schemas.microsoft.com/office/powerpoint/2010/main" val="750351144"/>
      </p:ext>
    </p:extLst>
  </p:cSld>
  <p:clrMapOvr>
    <a:masterClrMapping/>
  </p:clrMapOvr>
  <p:transition advClick="0" advTm="300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1203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951405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22822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17019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688932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1.xml"/><Relationship Id="rId1" Type="http://schemas.openxmlformats.org/officeDocument/2006/relationships/slideLayout" Target="../slideLayouts/slideLayout69.xml"/><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5.png"/><Relationship Id="rId4" Type="http://schemas.openxmlformats.org/officeDocument/2006/relationships/slideLayout" Target="../slideLayouts/slideLayout19.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7.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TRF100_lockup_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5000"/>
            <a:ext cx="3581261" cy="838201"/>
          </a:xfrm>
          <a:prstGeom prst="rect">
            <a:avLst/>
          </a:prstGeom>
        </p:spPr>
      </p:pic>
      <p:sp>
        <p:nvSpPr>
          <p:cNvPr id="4" name="Rectangle 3"/>
          <p:cNvSpPr/>
          <p:nvPr userDrawn="1"/>
        </p:nvSpPr>
        <p:spPr>
          <a:xfrm>
            <a:off x="0" y="2286000"/>
            <a:ext cx="9144000" cy="19050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Tree>
    <p:extLst>
      <p:ext uri="{BB962C8B-B14F-4D97-AF65-F5344CB8AC3E}">
        <p14:creationId xmlns:p14="http://schemas.microsoft.com/office/powerpoint/2010/main" val="1619940863"/>
      </p:ext>
    </p:extLst>
  </p:cSld>
  <p:clrMap bg1="lt1" tx1="dk1" bg2="lt2" tx2="dk2" accent1="accent1" accent2="accent2" accent3="accent3" accent4="accent4" accent5="accent5" accent6="accent6" hlink="hlink" folHlink="folHlink"/>
  <p:sldLayoutIdLst>
    <p:sldLayoutId id="21474838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p:cNvPicPr>
          <p:nvPr/>
        </p:nvPicPr>
        <p:blipFill>
          <a:blip r:embed="rId4" cstate="print"/>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4" r:id="rId1"/>
    <p:sldLayoutId id="2147483915" r:id="rId2"/>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3"/>
          <p:cNvPicPr>
            <a:picLocks noChangeAspect="1"/>
          </p:cNvPicPr>
          <p:nvPr/>
        </p:nvPicPr>
        <p:blipFill>
          <a:blip r:embed="rId3" cstate="print"/>
          <a:srcRect/>
          <a:stretch>
            <a:fillRect/>
          </a:stretch>
        </p:blipFill>
        <p:spPr bwMode="auto">
          <a:xfrm>
            <a:off x="460375" y="6165850"/>
            <a:ext cx="1212850" cy="457200"/>
          </a:xfrm>
          <a:prstGeom prst="rect">
            <a:avLst/>
          </a:prstGeom>
          <a:noFill/>
          <a:ln w="9525">
            <a:noFill/>
            <a:miter lim="800000"/>
            <a:headEnd/>
            <a:tailEnd/>
          </a:ln>
        </p:spPr>
      </p:pic>
      <p:pic>
        <p:nvPicPr>
          <p:cNvPr id="1028" name="Picture 4"/>
          <p:cNvPicPr>
            <a:picLocks noChangeAspect="1"/>
          </p:cNvPicPr>
          <p:nvPr/>
        </p:nvPicPr>
        <p:blipFill>
          <a:blip r:embed="rId4"/>
          <a:srcRect/>
          <a:stretch>
            <a:fillRect/>
          </a:stretch>
        </p:blipFill>
        <p:spPr bwMode="auto">
          <a:xfrm>
            <a:off x="5562600" y="152400"/>
            <a:ext cx="3124200" cy="3124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0" r:id="rId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p>
            <a:pPr algn="r">
              <a:defRPr/>
            </a:pPr>
            <a:r>
              <a:rPr lang="en-US" altLang="en-US" sz="900" dirty="0">
                <a:solidFill>
                  <a:srgbClr val="BCBDC0"/>
                </a:solidFill>
                <a:latin typeface="Arial Narrow" pitchFamily="34" charset="0"/>
              </a:rPr>
              <a:t>TITLE |  </a:t>
            </a:r>
            <a:fld id="{E14872FF-65BE-4611-943D-3613FF3E3A01}" type="slidenum">
              <a:rPr lang="en-US" altLang="en-US" sz="900">
                <a:solidFill>
                  <a:srgbClr val="BCBDC0"/>
                </a:solidFill>
                <a:latin typeface="Arial Narrow" pitchFamily="34" charset="0"/>
              </a:rPr>
              <a:pPr algn="r">
                <a:defRPr/>
              </a:pPr>
              <a:t>‹#›</a:t>
            </a:fld>
            <a:r>
              <a:rPr lang="en-US" altLang="en-US" sz="900" dirty="0">
                <a:solidFill>
                  <a:srgbClr val="BCBDC0"/>
                </a:solidFill>
                <a:latin typeface="Arial Narrow" pitchFamily="34" charset="0"/>
              </a:rPr>
              <a:t>  </a:t>
            </a:r>
            <a:endParaRPr lang="en-US" altLang="en-US" sz="900" dirty="0">
              <a:solidFill>
                <a:srgbClr val="958D85"/>
              </a:solidFill>
              <a:latin typeface="Arial Narrow" pitchFamily="34" charset="0"/>
            </a:endParaRPr>
          </a:p>
        </p:txBody>
      </p:sp>
      <p:pic>
        <p:nvPicPr>
          <p:cNvPr id="3075" name="Picture 3"/>
          <p:cNvPicPr>
            <a:picLocks noChangeAspect="1"/>
          </p:cNvPicPr>
          <p:nvPr/>
        </p:nvPicPr>
        <p:blipFill>
          <a:blip r:embed="rId2" cstate="print"/>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a:defRPr/>
            </a:pPr>
            <a:r>
              <a:rPr lang="en-US" altLang="en-US" sz="900" dirty="0">
                <a:solidFill>
                  <a:srgbClr val="BCBDC0"/>
                </a:solidFill>
                <a:latin typeface="Arial Narrow" pitchFamily="34" charset="0"/>
              </a:rPr>
              <a:t>TITLE  |  </a:t>
            </a:r>
            <a:fld id="{D4A65F64-075D-4312-A791-7BF4500A492D}" type="slidenum">
              <a:rPr lang="en-US" altLang="en-US" sz="900">
                <a:solidFill>
                  <a:srgbClr val="BCBDC0"/>
                </a:solidFill>
                <a:latin typeface="Arial Narrow" pitchFamily="34" charset="0"/>
              </a:rPr>
              <a:pPr algn="r">
                <a:defRPr/>
              </a:pPr>
              <a:t>‹#›</a:t>
            </a:fld>
            <a:r>
              <a:rPr lang="en-US" altLang="en-US" sz="900" dirty="0">
                <a:solidFill>
                  <a:srgbClr val="BCBDC0"/>
                </a:solidFill>
                <a:latin typeface="Arial Narrow" pitchFamily="34" charset="0"/>
              </a:rPr>
              <a:t>  </a:t>
            </a:r>
            <a:endParaRPr lang="en-US" altLang="en-US" sz="900" dirty="0">
              <a:solidFill>
                <a:srgbClr val="958D85"/>
              </a:solidFill>
              <a:latin typeface="Arial Narrow" pitchFamily="34" charset="0"/>
            </a:endParaRPr>
          </a:p>
        </p:txBody>
      </p:sp>
      <p:pic>
        <p:nvPicPr>
          <p:cNvPr id="2051" name="Picture 5"/>
          <p:cNvPicPr>
            <a:picLocks noChangeAspect="1"/>
          </p:cNvPicPr>
          <p:nvPr/>
        </p:nvPicPr>
        <p:blipFill>
          <a:blip r:embed="rId2" cstate="print"/>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pic>
        <p:nvPicPr>
          <p:cNvPr id="2" name="Picture 1" descr="TRF100_lockup_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696800572"/>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99935828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58674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pic>
        <p:nvPicPr>
          <p:cNvPr id="6" name="Picture 5" descr="IC16-Seoul_lockup_PMS_C.eps"/>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6172200"/>
            <a:ext cx="2088000" cy="433175"/>
          </a:xfrm>
          <a:prstGeom prst="rect">
            <a:avLst/>
          </a:prstGeom>
        </p:spPr>
      </p:pic>
    </p:spTree>
    <p:extLst>
      <p:ext uri="{BB962C8B-B14F-4D97-AF65-F5344CB8AC3E}">
        <p14:creationId xmlns:p14="http://schemas.microsoft.com/office/powerpoint/2010/main" val="229945888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bg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bg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ea typeface="ヒラギノ角ゴ Pro W3" pitchFamily="-84" charset="-128"/>
            </a:endParaRPr>
          </a:p>
        </p:txBody>
      </p:sp>
      <p:pic>
        <p:nvPicPr>
          <p:cNvPr id="1027"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09026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903"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r>
              <a:rPr lang="en-US" sz="900" dirty="0">
                <a:solidFill>
                  <a:srgbClr val="BCBDC0"/>
                </a:solidFill>
                <a:latin typeface="Arial Narrow" pitchFamily="34" charset="0"/>
              </a:rPr>
              <a:t>ROTARY</a:t>
            </a:r>
            <a:r>
              <a:rPr lang="en-US" sz="900" baseline="0" dirty="0">
                <a:solidFill>
                  <a:srgbClr val="BCBDC0"/>
                </a:solidFill>
                <a:latin typeface="Arial Narrow" pitchFamily="34" charset="0"/>
              </a:rPr>
              <a:t> GRANTS </a:t>
            </a:r>
            <a:r>
              <a:rPr lang="en-US" sz="900" dirty="0">
                <a:solidFill>
                  <a:srgbClr val="BCBDC0"/>
                </a:solidFill>
                <a:latin typeface="Arial Narrow" pitchFamily="34" charset="0"/>
              </a:rPr>
              <a:t>|  </a:t>
            </a:r>
            <a:fld id="{4FA5EC8F-82BD-41DA-954D-AA15A8C8183F}" type="slidenum">
              <a:rPr lang="en-US" sz="900">
                <a:solidFill>
                  <a:srgbClr val="BCBDC0"/>
                </a:solidFill>
                <a:latin typeface="Arial Narrow" pitchFamily="34" charset="0"/>
              </a:rPr>
              <a:pPr algn="r"/>
              <a:t>‹#›</a:t>
            </a:fld>
            <a:r>
              <a:rPr lang="en-US" sz="900" dirty="0">
                <a:solidFill>
                  <a:srgbClr val="BCBDC0"/>
                </a:solidFill>
                <a:latin typeface="Arial Narrow" pitchFamily="34" charset="0"/>
              </a:rPr>
              <a:t>  </a:t>
            </a:r>
            <a:endParaRPr lang="en-US" sz="900" dirty="0">
              <a:solidFill>
                <a:srgbClr val="958D85"/>
              </a:solidFill>
              <a:latin typeface="Arial Narrow" pitchFamily="34" charset="0"/>
            </a:endParaRPr>
          </a:p>
        </p:txBody>
      </p:sp>
      <p:pic>
        <p:nvPicPr>
          <p:cNvPr id="2051" name="Picture 5"/>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13886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904" r:id="rId16"/>
    <p:sldLayoutId id="2147483905" r:id="rId17"/>
    <p:sldLayoutId id="2147483906" r:id="rId18"/>
    <p:sldLayoutId id="2147483907" r:id="rId19"/>
    <p:sldLayoutId id="2147483908" r:id="rId20"/>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r">
              <a:defRPr/>
            </a:pPr>
            <a:r>
              <a:rPr lang="en-US" altLang="en-US" sz="900" dirty="0">
                <a:solidFill>
                  <a:srgbClr val="BCBDC0"/>
                </a:solidFill>
                <a:latin typeface="Arial Narrow" panose="020B0606020202030204" pitchFamily="34" charset="0"/>
              </a:rPr>
              <a:t>TITLE  |  </a:t>
            </a:r>
            <a:fld id="{D2EAA105-7667-4C85-9443-71537FB17607}"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049976"/>
      </p:ext>
    </p:extLst>
  </p:cSld>
  <p:clrMap bg1="lt1" tx1="dk1" bg2="lt2" tx2="dk2" accent1="accent1" accent2="accent2" accent3="accent3" accent4="accent4" accent5="accent5" accent6="accent6" hlink="hlink" folHlink="folHlink"/>
  <p:sldLayoutIdLst>
    <p:sldLayoutId id="2147483885" r:id="rId1"/>
    <p:sldLayoutId id="2147483916" r:id="rId2"/>
    <p:sldLayoutId id="2147483917"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3"/>
          <p:cNvPicPr>
            <a:picLocks noChangeAspect="1"/>
          </p:cNvPicPr>
          <p:nvPr/>
        </p:nvPicPr>
        <p:blipFill>
          <a:blip r:embed="rId5" cstate="print"/>
          <a:srcRect/>
          <a:stretch>
            <a:fillRect/>
          </a:stretch>
        </p:blipFill>
        <p:spPr bwMode="auto">
          <a:xfrm>
            <a:off x="460375" y="6165850"/>
            <a:ext cx="1212850" cy="457200"/>
          </a:xfrm>
          <a:prstGeom prst="rect">
            <a:avLst/>
          </a:prstGeom>
          <a:noFill/>
          <a:ln w="9525">
            <a:noFill/>
            <a:miter lim="800000"/>
            <a:headEnd/>
            <a:tailEnd/>
          </a:ln>
        </p:spPr>
      </p:pic>
      <p:pic>
        <p:nvPicPr>
          <p:cNvPr id="1028" name="Picture 4"/>
          <p:cNvPicPr>
            <a:picLocks noChangeAspect="1"/>
          </p:cNvPicPr>
          <p:nvPr/>
        </p:nvPicPr>
        <p:blipFill>
          <a:blip r:embed="rId6"/>
          <a:srcRect/>
          <a:stretch>
            <a:fillRect/>
          </a:stretch>
        </p:blipFill>
        <p:spPr bwMode="auto">
          <a:xfrm>
            <a:off x="5562600" y="152400"/>
            <a:ext cx="3124200" cy="3124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0" r:id="rId1"/>
    <p:sldLayoutId id="2147483925" r:id="rId2"/>
    <p:sldLayoutId id="2147483926" r:id="rId3"/>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5"/>
          <p:cNvPicPr>
            <a:picLocks noChangeAspect="1"/>
          </p:cNvPicPr>
          <p:nvPr/>
        </p:nvPicPr>
        <p:blipFill>
          <a:blip r:embed="rId3" cstate="print"/>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2" r:id="rId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ww.google.com/url?sa=i&amp;rct=j&amp;q=&amp;esrc=s&amp;source=images&amp;cd=&amp;cad=rja&amp;uact=8&amp;ved=0ahUKEwjp8vz2rurZAhUrhlQKHRdLDyQQjRwIBg&amp;url=https://tigardrotary.org/category/areasoffocus/&amp;psig=AOvVaw1zTg7V_9v-oxCUswFwFiO6&amp;ust=1521067140372362"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hyperlink" Target="mailto:helenrotary@2maxwells.com" TargetMode="External"/><Relationship Id="rId2" Type="http://schemas.openxmlformats.org/officeDocument/2006/relationships/hyperlink" Target="mailto:jpaddock1415@att.net" TargetMode="External"/><Relationship Id="rId1" Type="http://schemas.openxmlformats.org/officeDocument/2006/relationships/slideLayout" Target="../slideLayouts/slideLayout43.xml"/><Relationship Id="rId5" Type="http://schemas.openxmlformats.org/officeDocument/2006/relationships/hyperlink" Target="mailto:jsprotary@gmail.com" TargetMode="External"/><Relationship Id="rId4" Type="http://schemas.openxmlformats.org/officeDocument/2006/relationships/hyperlink" Target="mailto:staceygiannoulis@aol.co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hyperlink" Target="http://www.rotary.org/myrotary" TargetMode="External"/><Relationship Id="rId2" Type="http://schemas.openxmlformats.org/officeDocument/2006/relationships/notesSlide" Target="../notesSlides/notesSlide73.xml"/><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hyperlink" Target="http://www.rotary2526.org/"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3" Type="http://schemas.openxmlformats.org/officeDocument/2006/relationships/hyperlink" Target="mailto:helenrotary@2maxwells.com" TargetMode="External"/><Relationship Id="rId2" Type="http://schemas.openxmlformats.org/officeDocument/2006/relationships/hyperlink" Target="mailto:jpaddock1415@att.net" TargetMode="External"/><Relationship Id="rId1" Type="http://schemas.openxmlformats.org/officeDocument/2006/relationships/slideLayout" Target="../slideLayouts/slideLayout43.xml"/><Relationship Id="rId5" Type="http://schemas.openxmlformats.org/officeDocument/2006/relationships/hyperlink" Target="mailto:jsprotary@gmail.com" TargetMode="External"/><Relationship Id="rId4" Type="http://schemas.openxmlformats.org/officeDocument/2006/relationships/hyperlink" Target="mailto:rotarystacey@gmail.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2133600"/>
            <a:ext cx="7391400" cy="1815882"/>
          </a:xfrm>
          <a:prstGeom prst="rect">
            <a:avLst/>
          </a:prstGeom>
          <a:noFill/>
        </p:spPr>
        <p:txBody>
          <a:bodyPr wrap="square" rtlCol="0">
            <a:spAutoFit/>
          </a:bodyPr>
          <a:lstStyle/>
          <a:p>
            <a:pPr algn="ctr"/>
            <a:r>
              <a:rPr lang="en-US" sz="2800" dirty="0" smtClean="0">
                <a:solidFill>
                  <a:schemeClr val="bg2">
                    <a:lumMod val="25000"/>
                  </a:schemeClr>
                </a:solidFill>
                <a:latin typeface="Georgia" pitchFamily="18" charset="0"/>
              </a:rPr>
              <a:t>“Together, we see a world where people unite and take action to create lasting change—across the globe, in our communities, </a:t>
            </a:r>
          </a:p>
          <a:p>
            <a:pPr algn="ctr"/>
            <a:r>
              <a:rPr lang="en-US" sz="2800" dirty="0" smtClean="0">
                <a:solidFill>
                  <a:schemeClr val="bg2">
                    <a:lumMod val="25000"/>
                  </a:schemeClr>
                </a:solidFill>
                <a:latin typeface="Georgia" pitchFamily="18" charset="0"/>
              </a:rPr>
              <a:t>and in ourselves”</a:t>
            </a:r>
            <a:endParaRPr lang="en-US" sz="2800" dirty="0">
              <a:solidFill>
                <a:schemeClr val="bg2">
                  <a:lumMod val="25000"/>
                </a:schemeClr>
              </a:solidFill>
              <a:latin typeface="Georgia" pitchFamily="18" charset="0"/>
            </a:endParaRPr>
          </a:p>
        </p:txBody>
      </p:sp>
      <p:sp>
        <p:nvSpPr>
          <p:cNvPr id="6" name="TextBox 5"/>
          <p:cNvSpPr txBox="1"/>
          <p:nvPr/>
        </p:nvSpPr>
        <p:spPr>
          <a:xfrm>
            <a:off x="304800" y="528935"/>
            <a:ext cx="4114800" cy="461665"/>
          </a:xfrm>
          <a:prstGeom prst="rect">
            <a:avLst/>
          </a:prstGeom>
          <a:noFill/>
        </p:spPr>
        <p:txBody>
          <a:bodyPr wrap="square" rtlCol="0">
            <a:spAutoFit/>
          </a:bodyPr>
          <a:lstStyle/>
          <a:p>
            <a:r>
              <a:rPr lang="en-US" dirty="0" smtClean="0">
                <a:solidFill>
                  <a:schemeClr val="bg1"/>
                </a:solidFill>
                <a:latin typeface="Arial Narrow Bold"/>
              </a:rPr>
              <a:t>Vision Statement</a:t>
            </a:r>
            <a:endParaRPr lang="en-US" dirty="0">
              <a:solidFill>
                <a:schemeClr val="bg1"/>
              </a:solidFill>
              <a:latin typeface="Arial Narrow Bold"/>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572000"/>
            <a:ext cx="2286000" cy="228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295400" y="1219200"/>
            <a:ext cx="7543800" cy="4119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defTabSz="914400">
              <a:buNone/>
              <a:defRPr/>
            </a:pPr>
            <a:r>
              <a:rPr lang="en-US" kern="0" dirty="0" smtClean="0">
                <a:solidFill>
                  <a:srgbClr val="585858"/>
                </a:solidFill>
                <a:latin typeface="Arial Narrow Bold"/>
                <a:cs typeface="Arial"/>
              </a:rPr>
              <a:t>Guatemala		Haiti		United States-</a:t>
            </a:r>
          </a:p>
          <a:p>
            <a:pPr marL="350838" indent="-350838" defTabSz="914400">
              <a:buNone/>
              <a:defRPr/>
            </a:pPr>
            <a:r>
              <a:rPr lang="en-US" kern="0" dirty="0" smtClean="0">
                <a:solidFill>
                  <a:srgbClr val="585858"/>
                </a:solidFill>
                <a:latin typeface="Arial Narrow Bold"/>
                <a:cs typeface="Arial"/>
              </a:rPr>
              <a:t>India			Ghana	     Fullerton</a:t>
            </a:r>
          </a:p>
          <a:p>
            <a:pPr marL="350838" indent="-350838" defTabSz="914400">
              <a:buNone/>
              <a:defRPr/>
            </a:pPr>
            <a:r>
              <a:rPr lang="en-US" kern="0" dirty="0" smtClean="0">
                <a:solidFill>
                  <a:srgbClr val="585858"/>
                </a:solidFill>
                <a:latin typeface="Arial Narrow Bold"/>
                <a:cs typeface="Arial"/>
              </a:rPr>
              <a:t>South Korea	Korea – </a:t>
            </a:r>
            <a:r>
              <a:rPr lang="en-US" kern="0" dirty="0" err="1" smtClean="0">
                <a:solidFill>
                  <a:srgbClr val="585858"/>
                </a:solidFill>
                <a:latin typeface="Arial Narrow Bold"/>
                <a:cs typeface="Arial"/>
              </a:rPr>
              <a:t>Wonju</a:t>
            </a:r>
            <a:endParaRPr lang="en-US" kern="0" dirty="0" smtClean="0">
              <a:solidFill>
                <a:srgbClr val="585858"/>
              </a:solidFill>
              <a:latin typeface="Arial Narrow Bold"/>
              <a:cs typeface="Arial"/>
            </a:endParaRPr>
          </a:p>
          <a:p>
            <a:pPr marL="350838" indent="-350838" defTabSz="914400">
              <a:buNone/>
              <a:defRPr/>
            </a:pPr>
            <a:r>
              <a:rPr lang="en-US" kern="0" dirty="0" smtClean="0">
                <a:solidFill>
                  <a:srgbClr val="585858"/>
                </a:solidFill>
                <a:latin typeface="Arial Narrow Bold"/>
                <a:cs typeface="Arial"/>
              </a:rPr>
              <a:t>Nigeria 		Nicaragua</a:t>
            </a:r>
          </a:p>
          <a:p>
            <a:pPr marL="350838" indent="-350838" defTabSz="914400">
              <a:buNone/>
              <a:defRPr/>
            </a:pPr>
            <a:r>
              <a:rPr lang="en-US" kern="0" dirty="0" smtClean="0">
                <a:solidFill>
                  <a:srgbClr val="585858"/>
                </a:solidFill>
                <a:latin typeface="Arial Narrow Bold"/>
                <a:cs typeface="Arial"/>
              </a:rPr>
              <a:t>Chile			Egypt</a:t>
            </a:r>
          </a:p>
          <a:p>
            <a:pPr marL="350838" indent="-350838" defTabSz="914400">
              <a:buNone/>
              <a:defRPr/>
            </a:pPr>
            <a:r>
              <a:rPr lang="en-US" kern="0" dirty="0" smtClean="0">
                <a:solidFill>
                  <a:srgbClr val="585858"/>
                </a:solidFill>
                <a:latin typeface="Arial Narrow Bold"/>
                <a:cs typeface="Arial"/>
              </a:rPr>
              <a:t>Mozambique	Peru</a:t>
            </a:r>
          </a:p>
          <a:p>
            <a:pPr marL="350838" indent="-350838" defTabSz="914400">
              <a:buNone/>
              <a:defRPr/>
            </a:pPr>
            <a:r>
              <a:rPr lang="en-US" kern="0" dirty="0" smtClean="0">
                <a:solidFill>
                  <a:srgbClr val="585858"/>
                </a:solidFill>
                <a:latin typeface="Arial Narrow Bold"/>
                <a:cs typeface="Arial"/>
              </a:rPr>
              <a:t>Mexico		Kenya</a:t>
            </a:r>
          </a:p>
          <a:p>
            <a:pPr marL="350838" indent="-350838" defTabSz="914400">
              <a:buNone/>
              <a:defRPr/>
            </a:pPr>
            <a:r>
              <a:rPr lang="en-US" kern="0" dirty="0" smtClean="0">
                <a:solidFill>
                  <a:srgbClr val="585858"/>
                </a:solidFill>
                <a:latin typeface="Arial Narrow Bold"/>
                <a:cs typeface="Arial"/>
              </a:rPr>
              <a:t>Philippines		Uganda</a:t>
            </a:r>
          </a:p>
          <a:p>
            <a:pPr marL="350838" indent="-350838" defTabSz="914400">
              <a:buNone/>
              <a:defRPr/>
            </a:pPr>
            <a:r>
              <a:rPr lang="en-US" kern="0" dirty="0" smtClean="0">
                <a:solidFill>
                  <a:srgbClr val="585858"/>
                </a:solidFill>
                <a:latin typeface="Arial Narrow Bold"/>
                <a:cs typeface="Arial"/>
              </a:rPr>
              <a:t>Cambodia		Romania</a:t>
            </a:r>
          </a:p>
          <a:p>
            <a:pPr marL="350838" indent="-350838" defTabSz="914400">
              <a:buNone/>
              <a:defRPr/>
            </a:pPr>
            <a:r>
              <a:rPr lang="en-US" kern="0" dirty="0" smtClean="0">
                <a:solidFill>
                  <a:srgbClr val="585858"/>
                </a:solidFill>
                <a:latin typeface="Georgia" pitchFamily="18" charset="0"/>
                <a:cs typeface="Arial"/>
              </a:rPr>
              <a:t>				</a:t>
            </a:r>
            <a:endParaRPr lang="en-US" kern="0" dirty="0">
              <a:solidFill>
                <a:srgbClr val="585858"/>
              </a:solidFill>
              <a:latin typeface="Georgia" pitchFamily="18" charset="0"/>
              <a:cs typeface="Arial"/>
            </a:endParaRPr>
          </a:p>
        </p:txBody>
      </p:sp>
      <p:sp>
        <p:nvSpPr>
          <p:cNvPr id="32770" name="Title 1"/>
          <p:cNvSpPr txBox="1">
            <a:spLocks/>
          </p:cNvSpPr>
          <p:nvPr/>
        </p:nvSpPr>
        <p:spPr bwMode="auto">
          <a:xfrm>
            <a:off x="8991600" y="1219200"/>
            <a:ext cx="306387" cy="45719"/>
          </a:xfrm>
          <a:prstGeom prst="rect">
            <a:avLst/>
          </a:prstGeom>
          <a:noFill/>
          <a:ln w="9525">
            <a:noFill/>
            <a:miter lim="800000"/>
            <a:headEnd/>
            <a:tailEnd/>
          </a:ln>
        </p:spPr>
        <p:txBody>
          <a:bodyPr/>
          <a:lstStyle/>
          <a:p>
            <a:pPr>
              <a:lnSpc>
                <a:spcPct val="80000"/>
              </a:lnSpc>
            </a:pPr>
            <a:r>
              <a:rPr lang="en-US" sz="3600" b="1" dirty="0" smtClean="0">
                <a:solidFill>
                  <a:schemeClr val="bg1"/>
                </a:solidFill>
                <a:latin typeface="Arial Narrow Bold" charset="0"/>
              </a:rPr>
              <a:t> </a:t>
            </a:r>
            <a:endParaRPr lang="en-US" sz="3600" b="1" dirty="0">
              <a:solidFill>
                <a:schemeClr val="bg1"/>
              </a:solidFill>
              <a:latin typeface="Arial Narrow Bold" charset="0"/>
            </a:endParaRPr>
          </a:p>
        </p:txBody>
      </p:sp>
      <p:sp>
        <p:nvSpPr>
          <p:cNvPr id="8" name="Title 7"/>
          <p:cNvSpPr>
            <a:spLocks noGrp="1"/>
          </p:cNvSpPr>
          <p:nvPr>
            <p:ph type="title" idx="4294967295"/>
          </p:nvPr>
        </p:nvSpPr>
        <p:spPr>
          <a:xfrm>
            <a:off x="-152400" y="457200"/>
            <a:ext cx="9296400" cy="533400"/>
          </a:xfrm>
          <a:prstGeom prst="rect">
            <a:avLst/>
          </a:prstGeom>
        </p:spPr>
        <p:txBody>
          <a:bodyPr/>
          <a:lstStyle/>
          <a:p>
            <a:r>
              <a:rPr lang="en-US" sz="3600" dirty="0" smtClean="0">
                <a:solidFill>
                  <a:schemeClr val="bg1"/>
                </a:solidFill>
                <a:latin typeface="Arial Narrow Bold"/>
              </a:rPr>
              <a:t>District 5320 Global Grants – 19 countries </a:t>
            </a:r>
            <a:endParaRPr lang="en-US" sz="3600" dirty="0">
              <a:solidFill>
                <a:schemeClr val="bg1"/>
              </a:solidFill>
              <a:latin typeface="Arial Narrow Bo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52400" y="1519238"/>
            <a:ext cx="8763000" cy="4119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algn="ctr" defTabSz="914400">
              <a:buNone/>
              <a:defRPr/>
            </a:pPr>
            <a:r>
              <a:rPr lang="en-US" sz="2400" kern="0" dirty="0" smtClean="0">
                <a:solidFill>
                  <a:srgbClr val="585858"/>
                </a:solidFill>
                <a:latin typeface="Arial Narrow Bold"/>
                <a:cs typeface="Arial"/>
              </a:rPr>
              <a:t>Anaheim     </a:t>
            </a:r>
            <a:r>
              <a:rPr lang="en-US" sz="2400" kern="0" dirty="0" err="1" smtClean="0">
                <a:solidFill>
                  <a:srgbClr val="585858"/>
                </a:solidFill>
                <a:latin typeface="Arial Narrow Bold"/>
                <a:cs typeface="Arial"/>
              </a:rPr>
              <a:t>Anaheim</a:t>
            </a:r>
            <a:r>
              <a:rPr lang="en-US" sz="2400" kern="0" dirty="0" smtClean="0">
                <a:solidFill>
                  <a:srgbClr val="585858"/>
                </a:solidFill>
                <a:latin typeface="Arial Narrow Bold"/>
                <a:cs typeface="Arial"/>
              </a:rPr>
              <a:t> Hills    Avalon    Fountain Valley </a:t>
            </a:r>
          </a:p>
          <a:p>
            <a:pPr marL="350838" indent="-350838" algn="ctr" defTabSz="914400">
              <a:buNone/>
              <a:defRPr/>
            </a:pPr>
            <a:r>
              <a:rPr lang="en-US" sz="2400" kern="0" dirty="0" smtClean="0">
                <a:solidFill>
                  <a:srgbClr val="585858"/>
                </a:solidFill>
                <a:latin typeface="Arial Narrow Bold"/>
                <a:cs typeface="Arial"/>
              </a:rPr>
              <a:t>Fullerton    </a:t>
            </a:r>
            <a:r>
              <a:rPr lang="en-US" sz="2400" kern="0" dirty="0" err="1" smtClean="0">
                <a:solidFill>
                  <a:srgbClr val="585858"/>
                </a:solidFill>
                <a:latin typeface="Arial Narrow Bold"/>
                <a:cs typeface="Arial"/>
              </a:rPr>
              <a:t>Fullerton</a:t>
            </a:r>
            <a:r>
              <a:rPr lang="en-US" sz="2400" kern="0" dirty="0" smtClean="0">
                <a:solidFill>
                  <a:srgbClr val="585858"/>
                </a:solidFill>
                <a:latin typeface="Arial Narrow Bold"/>
                <a:cs typeface="Arial"/>
              </a:rPr>
              <a:t> Sunrise    Garden Grove   </a:t>
            </a:r>
          </a:p>
          <a:p>
            <a:pPr marL="350838" indent="-350838" algn="ctr" defTabSz="914400">
              <a:buNone/>
              <a:defRPr/>
            </a:pPr>
            <a:r>
              <a:rPr lang="en-US" sz="2400" kern="0" dirty="0" smtClean="0">
                <a:solidFill>
                  <a:srgbClr val="585858"/>
                </a:solidFill>
                <a:latin typeface="Arial Narrow Bold"/>
                <a:cs typeface="Arial"/>
              </a:rPr>
              <a:t>Huntington Beach	Irvine    Laguna Beach    Laguna Niguel</a:t>
            </a:r>
          </a:p>
          <a:p>
            <a:pPr marL="350838" indent="-350838" algn="ctr" defTabSz="914400">
              <a:buNone/>
              <a:defRPr/>
            </a:pPr>
            <a:r>
              <a:rPr lang="en-US" sz="2400" kern="0" dirty="0" smtClean="0">
                <a:solidFill>
                  <a:srgbClr val="585858"/>
                </a:solidFill>
                <a:latin typeface="Arial Narrow Bold"/>
                <a:cs typeface="Arial"/>
              </a:rPr>
              <a:t>Lakewood    Long Beach    Los Alamitos/Seal Beach</a:t>
            </a:r>
          </a:p>
          <a:p>
            <a:pPr marL="350838" indent="-350838" algn="ctr" defTabSz="914400">
              <a:buNone/>
              <a:defRPr/>
            </a:pPr>
            <a:r>
              <a:rPr lang="en-US" sz="2400" kern="0" dirty="0" smtClean="0">
                <a:solidFill>
                  <a:srgbClr val="585858"/>
                </a:solidFill>
                <a:latin typeface="Arial Narrow Bold"/>
                <a:cs typeface="Arial"/>
              </a:rPr>
              <a:t>Mission Viejo    Monarch Beach Sunrise    Newport-Balboa</a:t>
            </a:r>
          </a:p>
          <a:p>
            <a:pPr marL="350838" indent="-350838" algn="ctr" defTabSz="914400">
              <a:buNone/>
              <a:defRPr/>
            </a:pPr>
            <a:r>
              <a:rPr lang="en-US" sz="2400" kern="0" dirty="0" smtClean="0">
                <a:solidFill>
                  <a:srgbClr val="585858"/>
                </a:solidFill>
                <a:latin typeface="Arial Narrow Bold"/>
                <a:cs typeface="Arial"/>
              </a:rPr>
              <a:t>Newport Beach Sunrise    Newport-Irvine    Orange</a:t>
            </a:r>
          </a:p>
          <a:p>
            <a:pPr marL="350838" indent="-350838" algn="ctr" defTabSz="914400">
              <a:buNone/>
              <a:defRPr/>
            </a:pPr>
            <a:r>
              <a:rPr lang="en-US" sz="2400" kern="0" dirty="0" smtClean="0">
                <a:solidFill>
                  <a:srgbClr val="585858"/>
                </a:solidFill>
                <a:latin typeface="Arial Narrow Bold"/>
                <a:cs typeface="Arial"/>
              </a:rPr>
              <a:t>Orange North    Orange Plaza    Placentia    San Clemente</a:t>
            </a:r>
          </a:p>
          <a:p>
            <a:pPr marL="350838" indent="-350838" algn="ctr" defTabSz="914400">
              <a:buNone/>
              <a:defRPr/>
            </a:pPr>
            <a:r>
              <a:rPr lang="en-US" sz="2400" kern="0" dirty="0" smtClean="0">
                <a:solidFill>
                  <a:srgbClr val="585858"/>
                </a:solidFill>
                <a:latin typeface="Arial Narrow Bold"/>
                <a:cs typeface="Arial"/>
              </a:rPr>
              <a:t>San Clemente Sunrise    San Juan Capistrano    Santa Ana</a:t>
            </a:r>
          </a:p>
          <a:p>
            <a:pPr marL="350838" indent="-350838" algn="ctr" defTabSz="914400">
              <a:buNone/>
              <a:defRPr/>
            </a:pPr>
            <a:r>
              <a:rPr lang="en-US" sz="2400" kern="0" dirty="0" smtClean="0">
                <a:solidFill>
                  <a:srgbClr val="585858"/>
                </a:solidFill>
                <a:latin typeface="Arial Narrow Bold"/>
                <a:cs typeface="Arial"/>
              </a:rPr>
              <a:t>Signal Hill    Surf City/Huntington Beach    Tustin/Santa Ana	</a:t>
            </a:r>
          </a:p>
          <a:p>
            <a:pPr marL="350838" indent="-350838" algn="ctr" defTabSz="914400">
              <a:buNone/>
              <a:defRPr/>
            </a:pPr>
            <a:r>
              <a:rPr lang="en-US" sz="2400" kern="0" dirty="0" smtClean="0">
                <a:solidFill>
                  <a:srgbClr val="585858"/>
                </a:solidFill>
                <a:latin typeface="Arial Narrow Bold"/>
                <a:cs typeface="Arial"/>
              </a:rPr>
              <a:t>Villa Park    Whittier Sunrise    Yorba Linda Sunrise</a:t>
            </a:r>
          </a:p>
          <a:p>
            <a:pPr marL="350838" indent="-350838" defTabSz="914400">
              <a:buNone/>
              <a:defRPr/>
            </a:pPr>
            <a:r>
              <a:rPr lang="en-US" kern="0" dirty="0" smtClean="0">
                <a:solidFill>
                  <a:srgbClr val="585858"/>
                </a:solidFill>
                <a:latin typeface="Arial Narrow Bold"/>
                <a:cs typeface="Arial"/>
              </a:rPr>
              <a:t>	</a:t>
            </a:r>
          </a:p>
          <a:p>
            <a:pPr marL="350838" indent="-350838" defTabSz="914400">
              <a:buNone/>
              <a:defRPr/>
            </a:pPr>
            <a:r>
              <a:rPr lang="en-US" kern="0" dirty="0" smtClean="0">
                <a:solidFill>
                  <a:srgbClr val="585858"/>
                </a:solidFill>
                <a:latin typeface="Georgia" pitchFamily="18" charset="0"/>
                <a:cs typeface="Arial"/>
              </a:rPr>
              <a:t>				</a:t>
            </a:r>
            <a:endParaRPr lang="en-US" kern="0" dirty="0">
              <a:solidFill>
                <a:srgbClr val="585858"/>
              </a:solidFill>
              <a:latin typeface="Georgia" pitchFamily="18" charset="0"/>
              <a:cs typeface="Arial"/>
            </a:endParaRPr>
          </a:p>
        </p:txBody>
      </p:sp>
      <p:sp>
        <p:nvSpPr>
          <p:cNvPr id="32770" name="Title 1"/>
          <p:cNvSpPr txBox="1">
            <a:spLocks/>
          </p:cNvSpPr>
          <p:nvPr/>
        </p:nvSpPr>
        <p:spPr bwMode="auto">
          <a:xfrm>
            <a:off x="8991600" y="1219200"/>
            <a:ext cx="306387" cy="45719"/>
          </a:xfrm>
          <a:prstGeom prst="rect">
            <a:avLst/>
          </a:prstGeom>
          <a:noFill/>
          <a:ln w="9525">
            <a:noFill/>
            <a:miter lim="800000"/>
            <a:headEnd/>
            <a:tailEnd/>
          </a:ln>
        </p:spPr>
        <p:txBody>
          <a:bodyPr/>
          <a:lstStyle/>
          <a:p>
            <a:pPr>
              <a:lnSpc>
                <a:spcPct val="80000"/>
              </a:lnSpc>
            </a:pPr>
            <a:r>
              <a:rPr lang="en-US" sz="3600" b="1" dirty="0" smtClean="0">
                <a:solidFill>
                  <a:schemeClr val="bg1"/>
                </a:solidFill>
                <a:latin typeface="Arial Narrow Bold" charset="0"/>
              </a:rPr>
              <a:t> </a:t>
            </a:r>
            <a:endParaRPr lang="en-US" sz="3600" b="1" dirty="0">
              <a:solidFill>
                <a:schemeClr val="bg1"/>
              </a:solidFill>
              <a:latin typeface="Arial Narrow Bold" charset="0"/>
            </a:endParaRPr>
          </a:p>
        </p:txBody>
      </p:sp>
      <p:sp>
        <p:nvSpPr>
          <p:cNvPr id="8" name="Title 7"/>
          <p:cNvSpPr>
            <a:spLocks noGrp="1"/>
          </p:cNvSpPr>
          <p:nvPr>
            <p:ph type="title" idx="4294967295"/>
          </p:nvPr>
        </p:nvSpPr>
        <p:spPr>
          <a:xfrm>
            <a:off x="381000" y="457200"/>
            <a:ext cx="8763000" cy="533400"/>
          </a:xfrm>
          <a:prstGeom prst="rect">
            <a:avLst/>
          </a:prstGeom>
        </p:spPr>
        <p:txBody>
          <a:bodyPr/>
          <a:lstStyle/>
          <a:p>
            <a:r>
              <a:rPr lang="en-US" sz="3600" dirty="0" smtClean="0">
                <a:solidFill>
                  <a:schemeClr val="bg1"/>
                </a:solidFill>
                <a:latin typeface="Arial Narrow Bold"/>
              </a:rPr>
              <a:t>33 CLUBS have participated! </a:t>
            </a:r>
            <a:endParaRPr lang="en-US" sz="3600" dirty="0">
              <a:solidFill>
                <a:schemeClr val="bg1"/>
              </a:solidFill>
              <a:latin typeface="Arial Narrow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0" y="5105400"/>
            <a:ext cx="457200" cy="2333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defTabSz="914400">
              <a:buNone/>
              <a:defRPr/>
            </a:pPr>
            <a:endParaRPr lang="en-US" kern="0" dirty="0">
              <a:solidFill>
                <a:srgbClr val="585858"/>
              </a:solidFill>
              <a:latin typeface="Georgia" pitchFamily="18" charset="0"/>
              <a:cs typeface="Arial"/>
            </a:endParaRPr>
          </a:p>
        </p:txBody>
      </p:sp>
      <p:sp>
        <p:nvSpPr>
          <p:cNvPr id="32770" name="Title 1"/>
          <p:cNvSpPr txBox="1">
            <a:spLocks/>
          </p:cNvSpPr>
          <p:nvPr/>
        </p:nvSpPr>
        <p:spPr bwMode="auto">
          <a:xfrm>
            <a:off x="8991600" y="1219200"/>
            <a:ext cx="306387" cy="45719"/>
          </a:xfrm>
          <a:prstGeom prst="rect">
            <a:avLst/>
          </a:prstGeom>
          <a:noFill/>
          <a:ln w="9525">
            <a:noFill/>
            <a:miter lim="800000"/>
            <a:headEnd/>
            <a:tailEnd/>
          </a:ln>
        </p:spPr>
        <p:txBody>
          <a:bodyPr/>
          <a:lstStyle/>
          <a:p>
            <a:pPr>
              <a:lnSpc>
                <a:spcPct val="80000"/>
              </a:lnSpc>
            </a:pPr>
            <a:r>
              <a:rPr lang="en-US" sz="3600" b="1" dirty="0" smtClean="0">
                <a:solidFill>
                  <a:schemeClr val="bg1"/>
                </a:solidFill>
                <a:latin typeface="Arial Narrow Bold" charset="0"/>
              </a:rPr>
              <a:t> </a:t>
            </a:r>
            <a:endParaRPr lang="en-US" sz="3600" b="1" dirty="0">
              <a:solidFill>
                <a:schemeClr val="bg1"/>
              </a:solidFill>
              <a:latin typeface="Arial Narrow Bold" charset="0"/>
            </a:endParaRPr>
          </a:p>
        </p:txBody>
      </p:sp>
      <p:sp>
        <p:nvSpPr>
          <p:cNvPr id="8" name="Title 7"/>
          <p:cNvSpPr>
            <a:spLocks noGrp="1"/>
          </p:cNvSpPr>
          <p:nvPr>
            <p:ph type="title" idx="4294967295"/>
          </p:nvPr>
        </p:nvSpPr>
        <p:spPr>
          <a:xfrm>
            <a:off x="228600" y="457200"/>
            <a:ext cx="8763000" cy="533400"/>
          </a:xfrm>
          <a:prstGeom prst="rect">
            <a:avLst/>
          </a:prstGeom>
        </p:spPr>
        <p:txBody>
          <a:bodyPr/>
          <a:lstStyle/>
          <a:p>
            <a:r>
              <a:rPr lang="en-US" sz="2400" dirty="0" smtClean="0">
                <a:solidFill>
                  <a:schemeClr val="bg1"/>
                </a:solidFill>
                <a:latin typeface="Arial Narrow Bold"/>
              </a:rPr>
              <a:t>APPROVED  GLOBAL GRANTS – July 2016-February 2019</a:t>
            </a:r>
            <a:endParaRPr lang="en-US" sz="2400" dirty="0">
              <a:solidFill>
                <a:schemeClr val="bg1"/>
              </a:solidFill>
              <a:latin typeface="Arial Narrow Bold"/>
            </a:endParaRPr>
          </a:p>
        </p:txBody>
      </p:sp>
      <p:pic>
        <p:nvPicPr>
          <p:cNvPr id="254978" name="Picture 2" descr="Image result for rotary areas of focus">
            <a:hlinkClick r:id="rId3"/>
          </p:cNvPr>
          <p:cNvPicPr>
            <a:picLocks noChangeAspect="1" noChangeArrowheads="1"/>
          </p:cNvPicPr>
          <p:nvPr/>
        </p:nvPicPr>
        <p:blipFill>
          <a:blip r:embed="rId4"/>
          <a:srcRect/>
          <a:stretch>
            <a:fillRect/>
          </a:stretch>
        </p:blipFill>
        <p:spPr bwMode="auto">
          <a:xfrm>
            <a:off x="5334000" y="1143000"/>
            <a:ext cx="1600199" cy="1600200"/>
          </a:xfrm>
          <a:prstGeom prst="rect">
            <a:avLst/>
          </a:prstGeom>
          <a:noFill/>
        </p:spPr>
      </p:pic>
      <p:pic>
        <p:nvPicPr>
          <p:cNvPr id="254980" name="Picture 4" descr="Image result for rotary areas of focus"/>
          <p:cNvPicPr>
            <a:picLocks noChangeAspect="1" noChangeArrowheads="1"/>
          </p:cNvPicPr>
          <p:nvPr/>
        </p:nvPicPr>
        <p:blipFill>
          <a:blip r:embed="rId5"/>
          <a:srcRect/>
          <a:stretch>
            <a:fillRect/>
          </a:stretch>
        </p:blipFill>
        <p:spPr bwMode="auto">
          <a:xfrm>
            <a:off x="76200" y="1066800"/>
            <a:ext cx="1676399" cy="1676400"/>
          </a:xfrm>
          <a:prstGeom prst="rect">
            <a:avLst/>
          </a:prstGeom>
          <a:noFill/>
        </p:spPr>
      </p:pic>
      <p:pic>
        <p:nvPicPr>
          <p:cNvPr id="254982" name="Picture 6" descr="Image result for rotary areas of focus"/>
          <p:cNvPicPr>
            <a:picLocks noChangeAspect="1" noChangeArrowheads="1"/>
          </p:cNvPicPr>
          <p:nvPr/>
        </p:nvPicPr>
        <p:blipFill>
          <a:blip r:embed="rId6"/>
          <a:srcRect/>
          <a:stretch>
            <a:fillRect/>
          </a:stretch>
        </p:blipFill>
        <p:spPr bwMode="auto">
          <a:xfrm>
            <a:off x="7010400" y="1066800"/>
            <a:ext cx="1962150" cy="1858879"/>
          </a:xfrm>
          <a:prstGeom prst="rect">
            <a:avLst/>
          </a:prstGeom>
          <a:noFill/>
        </p:spPr>
      </p:pic>
      <p:pic>
        <p:nvPicPr>
          <p:cNvPr id="254986" name="Picture 10" descr="Image result for rotary areas of focus"/>
          <p:cNvPicPr>
            <a:picLocks noChangeAspect="1" noChangeArrowheads="1"/>
          </p:cNvPicPr>
          <p:nvPr/>
        </p:nvPicPr>
        <p:blipFill>
          <a:blip r:embed="rId7"/>
          <a:srcRect/>
          <a:stretch>
            <a:fillRect/>
          </a:stretch>
        </p:blipFill>
        <p:spPr bwMode="auto">
          <a:xfrm>
            <a:off x="1828800" y="1143000"/>
            <a:ext cx="1600200" cy="1600200"/>
          </a:xfrm>
          <a:prstGeom prst="rect">
            <a:avLst/>
          </a:prstGeom>
          <a:noFill/>
        </p:spPr>
      </p:pic>
      <p:pic>
        <p:nvPicPr>
          <p:cNvPr id="254988" name="Picture 12" descr="Image result for rotary areas of focus"/>
          <p:cNvPicPr>
            <a:picLocks noChangeAspect="1" noChangeArrowheads="1"/>
          </p:cNvPicPr>
          <p:nvPr/>
        </p:nvPicPr>
        <p:blipFill>
          <a:blip r:embed="rId8"/>
          <a:srcRect/>
          <a:stretch>
            <a:fillRect/>
          </a:stretch>
        </p:blipFill>
        <p:spPr bwMode="auto">
          <a:xfrm>
            <a:off x="3505200" y="1066800"/>
            <a:ext cx="1762125" cy="1762125"/>
          </a:xfrm>
          <a:prstGeom prst="rect">
            <a:avLst/>
          </a:prstGeom>
          <a:noFill/>
        </p:spPr>
      </p:pic>
      <p:sp>
        <p:nvSpPr>
          <p:cNvPr id="12" name="TextBox 11"/>
          <p:cNvSpPr txBox="1"/>
          <p:nvPr/>
        </p:nvSpPr>
        <p:spPr>
          <a:xfrm>
            <a:off x="152400" y="2766298"/>
            <a:ext cx="8915400" cy="4893647"/>
          </a:xfrm>
          <a:prstGeom prst="rect">
            <a:avLst/>
          </a:prstGeom>
          <a:noFill/>
        </p:spPr>
        <p:txBody>
          <a:bodyPr wrap="square" rtlCol="0">
            <a:spAutoFit/>
          </a:bodyPr>
          <a:lstStyle/>
          <a:p>
            <a:r>
              <a:rPr lang="en-US" sz="2000" b="1" u="sng" cap="all" dirty="0" smtClean="0">
                <a:solidFill>
                  <a:schemeClr val="bg2">
                    <a:lumMod val="10000"/>
                  </a:schemeClr>
                </a:solidFill>
                <a:latin typeface="Arial Narrow Bold"/>
              </a:rPr>
              <a:t>Maternal &amp; Child Health</a:t>
            </a:r>
            <a:r>
              <a:rPr lang="en-US" dirty="0" smtClean="0">
                <a:latin typeface="Arial Narrow Bold"/>
              </a:rPr>
              <a:t>	   </a:t>
            </a:r>
            <a:r>
              <a:rPr lang="en-US" sz="2000" b="1" u="sng" cap="all" dirty="0" smtClean="0">
                <a:solidFill>
                  <a:schemeClr val="bg2">
                    <a:lumMod val="10000"/>
                  </a:schemeClr>
                </a:solidFill>
                <a:latin typeface="Arial Narrow Bold"/>
              </a:rPr>
              <a:t>Disease Prevention &amp; Treatment</a:t>
            </a:r>
          </a:p>
          <a:p>
            <a:r>
              <a:rPr lang="en-US" sz="1800" dirty="0" smtClean="0">
                <a:solidFill>
                  <a:schemeClr val="bg2">
                    <a:lumMod val="25000"/>
                  </a:schemeClr>
                </a:solidFill>
                <a:latin typeface="Arial Narrow Bold"/>
              </a:rPr>
              <a:t>Mexico	$  81K		  		Chile		$  63K</a:t>
            </a:r>
          </a:p>
          <a:p>
            <a:r>
              <a:rPr lang="en-US" sz="1800" dirty="0" smtClean="0">
                <a:solidFill>
                  <a:schemeClr val="bg2">
                    <a:lumMod val="25000"/>
                  </a:schemeClr>
                </a:solidFill>
                <a:latin typeface="Arial Narrow Bold"/>
              </a:rPr>
              <a:t>Uganda	$103K		  		Guatemala	$  70K</a:t>
            </a:r>
          </a:p>
          <a:p>
            <a:r>
              <a:rPr lang="en-US" sz="1800" cap="all" dirty="0" smtClean="0">
                <a:solidFill>
                  <a:schemeClr val="bg2">
                    <a:lumMod val="10000"/>
                  </a:schemeClr>
                </a:solidFill>
                <a:latin typeface="Arial Narrow Bold"/>
              </a:rPr>
              <a:t>P</a:t>
            </a:r>
            <a:r>
              <a:rPr lang="en-US" sz="1800" dirty="0" smtClean="0">
                <a:solidFill>
                  <a:schemeClr val="bg2">
                    <a:lumMod val="10000"/>
                  </a:schemeClr>
                </a:solidFill>
                <a:latin typeface="Arial Narrow Bold"/>
              </a:rPr>
              <a:t>eru	$  34K				</a:t>
            </a:r>
            <a:r>
              <a:rPr lang="en-US" sz="1800" dirty="0">
                <a:solidFill>
                  <a:schemeClr val="bg2">
                    <a:lumMod val="25000"/>
                  </a:schemeClr>
                </a:solidFill>
                <a:latin typeface="Arial Narrow Bold"/>
              </a:rPr>
              <a:t>India		$ 100K</a:t>
            </a:r>
            <a:endParaRPr lang="en-US" sz="1800" dirty="0">
              <a:solidFill>
                <a:schemeClr val="bg2">
                  <a:lumMod val="10000"/>
                </a:schemeClr>
              </a:solidFill>
              <a:latin typeface="Arial Narrow Bold"/>
            </a:endParaRPr>
          </a:p>
          <a:p>
            <a:r>
              <a:rPr lang="en-US" sz="1800" dirty="0">
                <a:solidFill>
                  <a:schemeClr val="bg2">
                    <a:lumMod val="10000"/>
                  </a:schemeClr>
                </a:solidFill>
                <a:latin typeface="Arial Narrow Bold"/>
              </a:rPr>
              <a:t>India	$</a:t>
            </a:r>
            <a:r>
              <a:rPr lang="en-US" sz="1800" dirty="0" smtClean="0">
                <a:solidFill>
                  <a:schemeClr val="bg2">
                    <a:lumMod val="10000"/>
                  </a:schemeClr>
                </a:solidFill>
                <a:latin typeface="Arial Narrow Bold"/>
              </a:rPr>
              <a:t>100K				</a:t>
            </a:r>
            <a:r>
              <a:rPr lang="en-US" sz="1800" dirty="0" smtClean="0">
                <a:solidFill>
                  <a:schemeClr val="bg2">
                    <a:lumMod val="25000"/>
                  </a:schemeClr>
                </a:solidFill>
                <a:latin typeface="Arial Narrow Bold"/>
              </a:rPr>
              <a:t>Egypt</a:t>
            </a:r>
            <a:r>
              <a:rPr lang="en-US" sz="1800" dirty="0">
                <a:solidFill>
                  <a:schemeClr val="bg2">
                    <a:lumMod val="25000"/>
                  </a:schemeClr>
                </a:solidFill>
                <a:latin typeface="Arial Narrow Bold"/>
              </a:rPr>
              <a:t>		$  47K </a:t>
            </a:r>
            <a:endParaRPr lang="en-US" sz="1800" dirty="0" smtClean="0">
              <a:solidFill>
                <a:schemeClr val="bg2">
                  <a:lumMod val="10000"/>
                </a:schemeClr>
              </a:solidFill>
              <a:latin typeface="Arial Narrow Bold"/>
            </a:endParaRPr>
          </a:p>
          <a:p>
            <a:r>
              <a:rPr lang="en-US" sz="1800" b="1" u="sng" cap="all" dirty="0" smtClean="0">
                <a:solidFill>
                  <a:schemeClr val="bg2">
                    <a:lumMod val="10000"/>
                  </a:schemeClr>
                </a:solidFill>
                <a:latin typeface="Arial Narrow Bold"/>
              </a:rPr>
              <a:t>Education &amp; Literacy</a:t>
            </a:r>
            <a:r>
              <a:rPr lang="en-US" sz="1800" b="1" cap="all" dirty="0" smtClean="0">
                <a:solidFill>
                  <a:schemeClr val="bg2">
                    <a:lumMod val="10000"/>
                  </a:schemeClr>
                </a:solidFill>
                <a:latin typeface="Arial Narrow Bold"/>
              </a:rPr>
              <a:t> 		   </a:t>
            </a:r>
            <a:r>
              <a:rPr lang="en-US" sz="1800" dirty="0" smtClean="0">
                <a:solidFill>
                  <a:schemeClr val="bg2">
                    <a:lumMod val="25000"/>
                  </a:schemeClr>
                </a:solidFill>
                <a:latin typeface="Arial Narrow Bold"/>
              </a:rPr>
              <a:t> </a:t>
            </a:r>
            <a:r>
              <a:rPr lang="en-US" sz="1800" b="1" u="sng" dirty="0">
                <a:solidFill>
                  <a:schemeClr val="bg2">
                    <a:lumMod val="10000"/>
                  </a:schemeClr>
                </a:solidFill>
                <a:latin typeface="Arial Narrow Bold"/>
              </a:rPr>
              <a:t>WATER AND SANITATION </a:t>
            </a:r>
            <a:r>
              <a:rPr lang="en-US" sz="1800" dirty="0" smtClean="0">
                <a:solidFill>
                  <a:schemeClr val="bg2">
                    <a:lumMod val="25000"/>
                  </a:schemeClr>
                </a:solidFill>
                <a:latin typeface="Arial Narrow Bold"/>
              </a:rPr>
              <a:t>			  Korea			$ 36K		</a:t>
            </a:r>
            <a:r>
              <a:rPr lang="en-US" sz="1800" dirty="0" smtClean="0">
                <a:solidFill>
                  <a:schemeClr val="bg2">
                    <a:lumMod val="10000"/>
                  </a:schemeClr>
                </a:solidFill>
                <a:latin typeface="Arial Narrow Bold"/>
              </a:rPr>
              <a:t>Guatemala</a:t>
            </a:r>
            <a:r>
              <a:rPr lang="en-US" sz="1800" dirty="0">
                <a:solidFill>
                  <a:schemeClr val="bg2">
                    <a:lumMod val="10000"/>
                  </a:schemeClr>
                </a:solidFill>
                <a:latin typeface="Arial Narrow Bold"/>
              </a:rPr>
              <a:t>	$119K</a:t>
            </a:r>
            <a:endParaRPr lang="en-US" sz="1800" dirty="0">
              <a:solidFill>
                <a:schemeClr val="bg2">
                  <a:lumMod val="25000"/>
                </a:schemeClr>
              </a:solidFill>
              <a:latin typeface="Arial Narrow Bold"/>
            </a:endParaRPr>
          </a:p>
          <a:p>
            <a:r>
              <a:rPr lang="en-US" sz="1800" dirty="0" smtClean="0">
                <a:solidFill>
                  <a:schemeClr val="bg2">
                    <a:lumMod val="25000"/>
                  </a:schemeClr>
                </a:solidFill>
                <a:latin typeface="Arial Narrow Bold"/>
              </a:rPr>
              <a:t>Guatemala		$694K</a:t>
            </a:r>
            <a:r>
              <a:rPr lang="en-US" sz="1800" dirty="0">
                <a:solidFill>
                  <a:schemeClr val="bg2">
                    <a:lumMod val="10000"/>
                  </a:schemeClr>
                </a:solidFill>
                <a:latin typeface="Arial Narrow Bold"/>
              </a:rPr>
              <a:t> </a:t>
            </a:r>
            <a:r>
              <a:rPr lang="en-US" sz="1800" dirty="0" smtClean="0">
                <a:solidFill>
                  <a:schemeClr val="bg2">
                    <a:lumMod val="10000"/>
                  </a:schemeClr>
                </a:solidFill>
                <a:latin typeface="Arial Narrow Bold"/>
              </a:rPr>
              <a:t>		India</a:t>
            </a:r>
            <a:r>
              <a:rPr lang="en-US" sz="1800" dirty="0">
                <a:solidFill>
                  <a:schemeClr val="bg2">
                    <a:lumMod val="10000"/>
                  </a:schemeClr>
                </a:solidFill>
                <a:latin typeface="Arial Narrow Bold"/>
              </a:rPr>
              <a:t>		$102K</a:t>
            </a:r>
            <a:endParaRPr lang="en-US" sz="1800" dirty="0" smtClean="0">
              <a:solidFill>
                <a:schemeClr val="bg2">
                  <a:lumMod val="25000"/>
                </a:schemeClr>
              </a:solidFill>
              <a:latin typeface="Arial Narrow Bold"/>
            </a:endParaRPr>
          </a:p>
          <a:p>
            <a:r>
              <a:rPr lang="en-US" sz="1800" dirty="0" smtClean="0">
                <a:solidFill>
                  <a:schemeClr val="bg2">
                    <a:lumMod val="25000"/>
                  </a:schemeClr>
                </a:solidFill>
                <a:latin typeface="Arial Narrow Bold"/>
              </a:rPr>
              <a:t>United States-Fullerton	$ 35K</a:t>
            </a:r>
            <a:r>
              <a:rPr lang="en-US" sz="1800" dirty="0">
                <a:solidFill>
                  <a:schemeClr val="bg2">
                    <a:lumMod val="10000"/>
                  </a:schemeClr>
                </a:solidFill>
                <a:latin typeface="Arial Narrow Bold"/>
              </a:rPr>
              <a:t> </a:t>
            </a:r>
            <a:r>
              <a:rPr lang="en-US" sz="1800" dirty="0" smtClean="0">
                <a:solidFill>
                  <a:schemeClr val="bg2">
                    <a:lumMod val="10000"/>
                  </a:schemeClr>
                </a:solidFill>
                <a:latin typeface="Arial Narrow Bold"/>
              </a:rPr>
              <a:t>		Kenya</a:t>
            </a:r>
            <a:r>
              <a:rPr lang="en-US" sz="2000" dirty="0">
                <a:solidFill>
                  <a:schemeClr val="bg2">
                    <a:lumMod val="10000"/>
                  </a:schemeClr>
                </a:solidFill>
                <a:latin typeface="Arial Narrow Bold"/>
              </a:rPr>
              <a:t>		</a:t>
            </a:r>
            <a:r>
              <a:rPr lang="en-US" sz="1800" dirty="0">
                <a:solidFill>
                  <a:schemeClr val="bg2">
                    <a:lumMod val="10000"/>
                  </a:schemeClr>
                </a:solidFill>
                <a:latin typeface="Arial Narrow Bold"/>
              </a:rPr>
              <a:t>$218K </a:t>
            </a:r>
            <a:r>
              <a:rPr lang="en-US" sz="1800" dirty="0" smtClean="0">
                <a:solidFill>
                  <a:schemeClr val="bg2">
                    <a:lumMod val="25000"/>
                  </a:schemeClr>
                </a:solidFill>
                <a:latin typeface="Arial Narrow Bold"/>
              </a:rPr>
              <a:t>	</a:t>
            </a:r>
          </a:p>
          <a:p>
            <a:r>
              <a:rPr lang="en-US" sz="2000" b="1" u="sng" cap="all" dirty="0" smtClean="0">
                <a:solidFill>
                  <a:schemeClr val="bg2">
                    <a:lumMod val="10000"/>
                  </a:schemeClr>
                </a:solidFill>
                <a:latin typeface="Arial Narrow Bold"/>
              </a:rPr>
              <a:t>Econ &amp; Community Development</a:t>
            </a:r>
            <a:r>
              <a:rPr lang="en-US" sz="2000" dirty="0">
                <a:solidFill>
                  <a:schemeClr val="bg2">
                    <a:lumMod val="10000"/>
                  </a:schemeClr>
                </a:solidFill>
                <a:latin typeface="Arial Narrow Bold"/>
              </a:rPr>
              <a:t> </a:t>
            </a:r>
            <a:r>
              <a:rPr lang="en-US" sz="2000" dirty="0" smtClean="0">
                <a:solidFill>
                  <a:schemeClr val="bg2">
                    <a:lumMod val="10000"/>
                  </a:schemeClr>
                </a:solidFill>
                <a:latin typeface="Arial Narrow Bold"/>
              </a:rPr>
              <a:t>	</a:t>
            </a:r>
            <a:r>
              <a:rPr lang="en-US" sz="2000" b="1" dirty="0" smtClean="0">
                <a:solidFill>
                  <a:schemeClr val="bg2">
                    <a:lumMod val="10000"/>
                  </a:schemeClr>
                </a:solidFill>
                <a:latin typeface="Arial Narrow Bold"/>
              </a:rPr>
              <a:t>Mozambique</a:t>
            </a:r>
            <a:r>
              <a:rPr lang="en-US" sz="2000" b="1" dirty="0">
                <a:solidFill>
                  <a:schemeClr val="bg2">
                    <a:lumMod val="10000"/>
                  </a:schemeClr>
                </a:solidFill>
                <a:latin typeface="Arial Narrow Bold"/>
              </a:rPr>
              <a:t>	$190K </a:t>
            </a:r>
            <a:r>
              <a:rPr lang="en-US" sz="2000" dirty="0" smtClean="0">
                <a:solidFill>
                  <a:schemeClr val="bg2">
                    <a:lumMod val="10000"/>
                  </a:schemeClr>
                </a:solidFill>
                <a:latin typeface="Arial Narrow Bold"/>
              </a:rPr>
              <a:t>	</a:t>
            </a:r>
            <a:endParaRPr lang="en-US" sz="1800" b="1" u="sng" cap="all" dirty="0" smtClean="0">
              <a:solidFill>
                <a:schemeClr val="bg2">
                  <a:lumMod val="10000"/>
                </a:schemeClr>
              </a:solidFill>
              <a:latin typeface="Arial Narrow Bold"/>
            </a:endParaRPr>
          </a:p>
          <a:p>
            <a:r>
              <a:rPr lang="en-US" sz="1800" dirty="0" smtClean="0">
                <a:solidFill>
                  <a:schemeClr val="bg2">
                    <a:lumMod val="25000"/>
                  </a:schemeClr>
                </a:solidFill>
                <a:latin typeface="Arial Narrow Bold"/>
              </a:rPr>
              <a:t>India		$109K</a:t>
            </a:r>
          </a:p>
          <a:p>
            <a:r>
              <a:rPr lang="en-US" sz="1800" dirty="0" smtClean="0">
                <a:solidFill>
                  <a:schemeClr val="bg2">
                    <a:lumMod val="10000"/>
                  </a:schemeClr>
                </a:solidFill>
                <a:latin typeface="Arial Narrow Bold"/>
              </a:rPr>
              <a:t>Romania</a:t>
            </a:r>
            <a:r>
              <a:rPr lang="en-US" sz="1800" dirty="0">
                <a:solidFill>
                  <a:schemeClr val="bg2">
                    <a:lumMod val="10000"/>
                  </a:schemeClr>
                </a:solidFill>
                <a:latin typeface="Arial Narrow Bold"/>
              </a:rPr>
              <a:t>		$  53K </a:t>
            </a:r>
            <a:r>
              <a:rPr lang="en-US" sz="1800" dirty="0" smtClean="0">
                <a:solidFill>
                  <a:schemeClr val="bg2">
                    <a:lumMod val="10000"/>
                  </a:schemeClr>
                </a:solidFill>
                <a:latin typeface="Arial Narrow Bold"/>
              </a:rPr>
              <a:t>	</a:t>
            </a:r>
            <a:endParaRPr lang="en-US" sz="1800" b="1" u="sng" dirty="0" smtClean="0">
              <a:solidFill>
                <a:schemeClr val="bg2">
                  <a:lumMod val="10000"/>
                </a:schemeClr>
              </a:solidFill>
              <a:latin typeface="Arial Narrow Bold"/>
            </a:endParaRPr>
          </a:p>
          <a:p>
            <a:r>
              <a:rPr lang="en-US" sz="1800" dirty="0" smtClean="0">
                <a:solidFill>
                  <a:schemeClr val="bg2">
                    <a:lumMod val="10000"/>
                  </a:schemeClr>
                </a:solidFill>
                <a:latin typeface="Arial Narrow Bold"/>
              </a:rPr>
              <a:t>				</a:t>
            </a:r>
            <a:r>
              <a:rPr lang="en-US" sz="3200" u="dbl" dirty="0" smtClean="0">
                <a:solidFill>
                  <a:schemeClr val="bg2">
                    <a:lumMod val="10000"/>
                  </a:schemeClr>
                </a:solidFill>
                <a:latin typeface="Arial Narrow Bold"/>
              </a:rPr>
              <a:t>GRAND TOTAL - $3,039,000 </a:t>
            </a:r>
            <a:r>
              <a:rPr lang="en-US" sz="1800" dirty="0" smtClean="0">
                <a:solidFill>
                  <a:schemeClr val="bg2">
                    <a:lumMod val="10000"/>
                  </a:schemeClr>
                </a:solidFill>
                <a:latin typeface="Arial Narrow Bold"/>
              </a:rPr>
              <a:t>	</a:t>
            </a:r>
            <a:r>
              <a:rPr lang="en-US" sz="1800" dirty="0">
                <a:solidFill>
                  <a:schemeClr val="bg2">
                    <a:lumMod val="10000"/>
                  </a:schemeClr>
                </a:solidFill>
                <a:latin typeface="Arial Narrow Bold"/>
              </a:rPr>
              <a:t> </a:t>
            </a:r>
            <a:r>
              <a:rPr lang="en-US" sz="1800" dirty="0" smtClean="0">
                <a:solidFill>
                  <a:schemeClr val="bg2">
                    <a:lumMod val="10000"/>
                  </a:schemeClr>
                </a:solidFill>
                <a:latin typeface="Arial Narrow Bold"/>
              </a:rPr>
              <a:t>	</a:t>
            </a:r>
          </a:p>
          <a:p>
            <a:r>
              <a:rPr lang="en-US" sz="1800" dirty="0" smtClean="0">
                <a:solidFill>
                  <a:schemeClr val="bg2">
                    <a:lumMod val="10000"/>
                  </a:schemeClr>
                </a:solidFill>
                <a:latin typeface="Arial Narrow Bold"/>
              </a:rPr>
              <a:t>						</a:t>
            </a:r>
          </a:p>
          <a:p>
            <a:r>
              <a:rPr lang="en-US" sz="1800" dirty="0" smtClean="0">
                <a:solidFill>
                  <a:schemeClr val="bg2">
                    <a:lumMod val="10000"/>
                  </a:schemeClr>
                </a:solidFill>
                <a:latin typeface="Arial Narrow Bold"/>
              </a:rPr>
              <a:t>						</a:t>
            </a:r>
            <a:endParaRPr lang="en-US" dirty="0">
              <a:latin typeface="Arial Narrow Bo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429000"/>
            <a:ext cx="97536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0483" name="Rectangle 10"/>
          <p:cNvSpPr txBox="1">
            <a:spLocks noChangeArrowheads="1"/>
          </p:cNvSpPr>
          <p:nvPr/>
        </p:nvSpPr>
        <p:spPr bwMode="auto">
          <a:xfrm>
            <a:off x="457200" y="3581400"/>
            <a:ext cx="8915400" cy="2209800"/>
          </a:xfrm>
          <a:prstGeom prst="rect">
            <a:avLst/>
          </a:prstGeom>
          <a:noFill/>
          <a:ln w="9525">
            <a:noFill/>
            <a:miter lim="800000"/>
            <a:headEnd/>
            <a:tailEnd/>
          </a:ln>
        </p:spPr>
        <p:txBody>
          <a:bodyPr lIns="0" tIns="0" rIns="0" bIns="0"/>
          <a:lstStyle/>
          <a:p>
            <a:pPr defTabSz="457200" eaLnBrk="1" hangingPunct="1">
              <a:spcAft>
                <a:spcPts val="2400"/>
              </a:spcAft>
            </a:pPr>
            <a:r>
              <a:rPr lang="en-US" altLang="en-US" sz="3600" dirty="0">
                <a:solidFill>
                  <a:schemeClr val="bg1"/>
                </a:solidFill>
                <a:latin typeface="Arial Narrow Bold" pitchFamily="-84" charset="0"/>
              </a:rPr>
              <a:t>APPLYING FOR A DISTRICT </a:t>
            </a:r>
            <a:r>
              <a:rPr lang="en-US" altLang="en-US" sz="3600" dirty="0" smtClean="0">
                <a:solidFill>
                  <a:schemeClr val="bg1"/>
                </a:solidFill>
                <a:latin typeface="Arial Narrow Bold" pitchFamily="-84" charset="0"/>
              </a:rPr>
              <a:t>GRANT</a:t>
            </a:r>
            <a:endParaRPr lang="en-US" altLang="en-US" sz="3600" dirty="0">
              <a:solidFill>
                <a:schemeClr val="bg1"/>
              </a:solidFill>
              <a:latin typeface="Arial Narrow Bold" pitchFamily="-84"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400" b="1" dirty="0" smtClean="0">
                <a:latin typeface="Arial Narrow" panose="020B0606020202030204" pitchFamily="34" charset="0"/>
              </a:rPr>
              <a:t>FIVE STEPS TO RECEIVING A DISTRICT MATCHING GRANT  </a:t>
            </a:r>
          </a:p>
        </p:txBody>
      </p:sp>
      <p:sp>
        <p:nvSpPr>
          <p:cNvPr id="3" name="Content Placeholder 2"/>
          <p:cNvSpPr>
            <a:spLocks noGrp="1"/>
          </p:cNvSpPr>
          <p:nvPr>
            <p:ph idx="1"/>
          </p:nvPr>
        </p:nvSpPr>
        <p:spPr/>
        <p:txBody>
          <a:bodyPr/>
          <a:lstStyle/>
          <a:p>
            <a:endParaRPr lang="en-US" dirty="0"/>
          </a:p>
        </p:txBody>
      </p:sp>
      <p:graphicFrame>
        <p:nvGraphicFramePr>
          <p:cNvPr id="2" name="Diagram 1"/>
          <p:cNvGraphicFramePr/>
          <p:nvPr/>
        </p:nvGraphicFramePr>
        <p:xfrm>
          <a:off x="838200" y="1397000"/>
          <a:ext cx="77724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smtClean="0">
                <a:latin typeface="Arial Narrow" panose="020B0606020202030204" pitchFamily="34" charset="0"/>
              </a:rPr>
              <a:t>Step One – Meet Club Requirements</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eaLnBrk="1" hangingPunct="1"/>
            <a:r>
              <a:rPr lang="en-US" altLang="en-US" sz="2800" dirty="0" smtClean="0">
                <a:latin typeface="Arial Narrow Bold" panose="020B0706020202030204" pitchFamily="34" charset="0"/>
              </a:rPr>
              <a:t>FOUR CLUB REQUIREMENTS</a:t>
            </a:r>
          </a:p>
        </p:txBody>
      </p:sp>
      <p:sp>
        <p:nvSpPr>
          <p:cNvPr id="6" name="Content Placeholder 2"/>
          <p:cNvSpPr>
            <a:spLocks noGrp="1"/>
          </p:cNvSpPr>
          <p:nvPr>
            <p:ph idx="1"/>
          </p:nvPr>
        </p:nvSpPr>
        <p:spPr>
          <a:xfrm>
            <a:off x="304800" y="1295400"/>
            <a:ext cx="8499475" cy="4419600"/>
          </a:xfr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These four requirements MUST be met in order for your club to be eligible for a district matching grant</a:t>
            </a:r>
            <a:endParaRPr lang="en-US" sz="1800" b="1" u="sng" dirty="0" smtClean="0">
              <a:solidFill>
                <a:schemeClr val="accent1"/>
              </a:solidFill>
              <a:latin typeface="Arial Narrow Bold" panose="020B0706020202030204" pitchFamily="34" charset="0"/>
            </a:endParaRPr>
          </a:p>
          <a:p>
            <a:pPr marL="339725" indent="-225425" eaLnBrk="1" fontAlgn="auto" hangingPunct="1">
              <a:lnSpc>
                <a:spcPct val="150000"/>
              </a:lnSpc>
              <a:spcAft>
                <a:spcPts val="900"/>
              </a:spcAft>
              <a:buClr>
                <a:schemeClr val="accent1"/>
              </a:buClr>
              <a:buSzPct val="125000"/>
              <a:buFont typeface="Wingdings" charset="2"/>
              <a:buChar char="§"/>
              <a:defRPr/>
            </a:pPr>
            <a:r>
              <a:rPr lang="en-US" sz="2000" dirty="0" smtClean="0">
                <a:latin typeface="Arial Narrow Bold" panose="020B0706020202030204" pitchFamily="34" charset="0"/>
              </a:rPr>
              <a:t>Dues to Rotary International and District 5320 are current (July dues are paid)</a:t>
            </a:r>
          </a:p>
          <a:p>
            <a:pPr marL="339725" indent="-225425" eaLnBrk="1" fontAlgn="auto" hangingPunct="1">
              <a:lnSpc>
                <a:spcPct val="150000"/>
              </a:lnSpc>
              <a:spcAft>
                <a:spcPts val="900"/>
              </a:spcAft>
              <a:buClr>
                <a:schemeClr val="accent1"/>
              </a:buClr>
              <a:buSzPct val="125000"/>
              <a:buFont typeface="Wingdings" charset="2"/>
              <a:buChar char="§"/>
              <a:defRPr/>
            </a:pPr>
            <a:r>
              <a:rPr lang="en-US" sz="2000" dirty="0" smtClean="0">
                <a:latin typeface="Arial Narrow Bold" panose="020B0706020202030204" pitchFamily="34" charset="0"/>
              </a:rPr>
              <a:t>Prior year district grant final report (or progress report) is filed by May 15; report with receipts have been posted to the matchinggrants.org website</a:t>
            </a:r>
          </a:p>
          <a:p>
            <a:pPr marL="339725" indent="-225425" eaLnBrk="1" fontAlgn="auto" hangingPunct="1">
              <a:lnSpc>
                <a:spcPct val="150000"/>
              </a:lnSpc>
              <a:spcAft>
                <a:spcPts val="900"/>
              </a:spcAft>
              <a:buClr>
                <a:schemeClr val="accent1"/>
              </a:buClr>
              <a:buSzPct val="125000"/>
              <a:buFont typeface="Wingdings" charset="2"/>
              <a:buChar char="§"/>
              <a:defRPr/>
            </a:pPr>
            <a:r>
              <a:rPr lang="en-US" sz="2000" dirty="0" smtClean="0">
                <a:latin typeface="Arial Narrow Bold" panose="020B0706020202030204" pitchFamily="34" charset="0"/>
              </a:rPr>
              <a:t>Two club members have attended the most recent Grants Management Seminar</a:t>
            </a:r>
          </a:p>
          <a:p>
            <a:pPr marL="339725" indent="-225425" eaLnBrk="1" fontAlgn="auto" hangingPunct="1">
              <a:lnSpc>
                <a:spcPct val="150000"/>
              </a:lnSpc>
              <a:spcAft>
                <a:spcPts val="900"/>
              </a:spcAft>
              <a:buClr>
                <a:schemeClr val="accent1"/>
              </a:buClr>
              <a:buSzPct val="125000"/>
              <a:buFont typeface="Wingdings" charset="2"/>
              <a:buChar char="§"/>
              <a:defRPr/>
            </a:pPr>
            <a:r>
              <a:rPr lang="en-US" sz="2000" dirty="0" smtClean="0">
                <a:latin typeface="Arial Narrow Bold" panose="020B0706020202030204" pitchFamily="34" charset="0"/>
              </a:rPr>
              <a:t>Your </a:t>
            </a:r>
            <a:r>
              <a:rPr lang="en-US" sz="2000" dirty="0">
                <a:latin typeface="Arial Narrow Bold" panose="020B0706020202030204" pitchFamily="34" charset="0"/>
              </a:rPr>
              <a:t>club must have signed a District or TRF </a:t>
            </a:r>
            <a:r>
              <a:rPr lang="en-US" sz="2000" dirty="0" smtClean="0">
                <a:latin typeface="Arial Narrow Bold" panose="020B0706020202030204" pitchFamily="34" charset="0"/>
              </a:rPr>
              <a:t>Memorandum of Understanding (MOU) </a:t>
            </a:r>
            <a:r>
              <a:rPr lang="en-US" sz="2000" dirty="0">
                <a:latin typeface="Arial Narrow Bold" panose="020B0706020202030204" pitchFamily="34" charset="0"/>
              </a:rPr>
              <a:t>for local projects and a TRF MOU for </a:t>
            </a:r>
            <a:r>
              <a:rPr lang="en-US" sz="2000" dirty="0" smtClean="0">
                <a:latin typeface="Arial Narrow Bold" panose="020B0706020202030204" pitchFamily="34" charset="0"/>
              </a:rPr>
              <a:t>projects in Mexico</a:t>
            </a:r>
          </a:p>
          <a:p>
            <a:pPr marL="339725" indent="-225425" eaLnBrk="1" fontAlgn="auto" hangingPunct="1">
              <a:spcAft>
                <a:spcPts val="900"/>
              </a:spcAft>
              <a:buClr>
                <a:schemeClr val="accent1"/>
              </a:buClr>
              <a:buSzPct val="125000"/>
              <a:buFont typeface="Wingdings" charset="2"/>
              <a:buChar char="§"/>
              <a:defRPr/>
            </a:pPr>
            <a:endParaRPr lang="en-US" sz="18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smtClean="0">
                <a:latin typeface="Arial Narrow" panose="020B0606020202030204" pitchFamily="34" charset="0"/>
              </a:rPr>
              <a:t>Step Two – Complete Your Grant Application</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400" b="1" dirty="0" smtClean="0">
                <a:latin typeface="Arial Narrow Bold" panose="020B0706020202030204" pitchFamily="34" charset="0"/>
              </a:rPr>
              <a:t>DISTRICT GRANT </a:t>
            </a:r>
            <a:r>
              <a:rPr lang="en-US" altLang="en-US" sz="2400" dirty="0" smtClean="0">
                <a:latin typeface="Arial Narrow Bold" panose="020B0706020202030204" pitchFamily="34" charset="0"/>
              </a:rPr>
              <a:t>APPLICATION</a:t>
            </a:r>
          </a:p>
        </p:txBody>
      </p:sp>
      <p:sp>
        <p:nvSpPr>
          <p:cNvPr id="3" name="Content Placeholder 2"/>
          <p:cNvSpPr>
            <a:spLocks noGrp="1"/>
          </p:cNvSpPr>
          <p:nvPr>
            <p:ph idx="1"/>
          </p:nvPr>
        </p:nvSpPr>
        <p:spPr>
          <a:xfrm>
            <a:off x="381000" y="1143000"/>
            <a:ext cx="8229600" cy="4525963"/>
          </a:xfr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ea typeface="+mn-ea"/>
              </a:rPr>
              <a:t>Where can I find the form?</a:t>
            </a:r>
            <a:endParaRPr lang="en-US" sz="1800" b="1" u="sng" dirty="0" smtClean="0">
              <a:solidFill>
                <a:schemeClr val="accent1"/>
              </a:solidFill>
              <a:latin typeface="Arial Narrow Bold" panose="020B0706020202030204" pitchFamily="34" charset="0"/>
              <a:ea typeface="+mn-ea"/>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Go to rotaryresources.org</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Within the “Club” tab, select “Grants” </a:t>
            </a:r>
            <a:endParaRPr lang="en-US" sz="1800" dirty="0">
              <a:latin typeface="Arial Narrow Bold" panose="020B0706020202030204" pitchFamily="34" charset="0"/>
              <a:ea typeface="+mn-ea"/>
            </a:endParaRPr>
          </a:p>
          <a:p>
            <a:pPr marL="285750" indent="-285750" eaLnBrk="1" fontAlgn="auto" hangingPunct="1">
              <a:spcAft>
                <a:spcPts val="0"/>
              </a:spcAft>
              <a:buFont typeface="Arial"/>
              <a:buChar char="•"/>
              <a:defRPr/>
            </a:pPr>
            <a:endParaRPr lang="en-US" sz="1800" dirty="0" smtClean="0">
              <a:ea typeface="+mn-ea"/>
            </a:endParaRPr>
          </a:p>
        </p:txBody>
      </p:sp>
      <p:pic>
        <p:nvPicPr>
          <p:cNvPr id="4" name="Picture 3"/>
          <p:cNvPicPr>
            <a:picLocks noChangeAspect="1"/>
          </p:cNvPicPr>
          <p:nvPr/>
        </p:nvPicPr>
        <p:blipFill rotWithShape="1">
          <a:blip r:embed="rId3"/>
          <a:srcRect l="6667" t="11462" r="7500" b="9980"/>
          <a:stretch/>
        </p:blipFill>
        <p:spPr>
          <a:xfrm>
            <a:off x="1371600" y="2438400"/>
            <a:ext cx="6959600" cy="3581400"/>
          </a:xfrm>
          <a:prstGeom prst="rect">
            <a:avLst/>
          </a:prstGeom>
          <a:ln>
            <a:noFill/>
          </a:ln>
          <a:effectLst>
            <a:outerShdw blurRad="292100" dist="139700" dir="2700000" algn="tl" rotWithShape="0">
              <a:srgbClr val="333333">
                <a:alpha val="65000"/>
              </a:srgbClr>
            </a:outerShdw>
          </a:effectLst>
        </p:spPr>
      </p:pic>
      <p:sp>
        <p:nvSpPr>
          <p:cNvPr id="5" name="Curved Right Arrow 4"/>
          <p:cNvSpPr/>
          <p:nvPr/>
        </p:nvSpPr>
        <p:spPr>
          <a:xfrm>
            <a:off x="928688" y="3200400"/>
            <a:ext cx="457200" cy="160020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DISTRICT GRANT APPLICATION</a:t>
            </a:r>
          </a:p>
        </p:txBody>
      </p:sp>
      <p:sp>
        <p:nvSpPr>
          <p:cNvPr id="3"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ea typeface="+mn-ea"/>
              </a:rPr>
              <a:t>Where can I find the form?</a:t>
            </a:r>
            <a:endParaRPr lang="en-US" sz="1800" b="1" u="sng" dirty="0" smtClean="0">
              <a:solidFill>
                <a:schemeClr val="accent1"/>
              </a:solidFill>
              <a:latin typeface="Arial Narrow Bold" panose="020B0706020202030204" pitchFamily="34" charset="0"/>
              <a:ea typeface="+mn-ea"/>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Scroll down to select “District Grant Application – Fillable”</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Save the file to your computer.  Open the file to fill out the application!</a:t>
            </a:r>
            <a:endParaRPr lang="en-US" sz="1800" dirty="0">
              <a:latin typeface="Arial Narrow Bold" panose="020B0706020202030204" pitchFamily="34" charset="0"/>
              <a:ea typeface="+mn-ea"/>
            </a:endParaRPr>
          </a:p>
          <a:p>
            <a:pPr marL="285750" indent="-285750" eaLnBrk="1" fontAlgn="auto" hangingPunct="1">
              <a:spcAft>
                <a:spcPts val="0"/>
              </a:spcAft>
              <a:buFont typeface="Arial"/>
              <a:buChar char="•"/>
              <a:defRPr/>
            </a:pPr>
            <a:endParaRPr lang="en-US" sz="1600" dirty="0" smtClean="0">
              <a:ea typeface="+mn-ea"/>
            </a:endParaRPr>
          </a:p>
        </p:txBody>
      </p:sp>
      <p:sp>
        <p:nvSpPr>
          <p:cNvPr id="7" name="Right Arrow 6"/>
          <p:cNvSpPr/>
          <p:nvPr/>
        </p:nvSpPr>
        <p:spPr>
          <a:xfrm>
            <a:off x="685800" y="5029200"/>
            <a:ext cx="19050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27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590800"/>
            <a:ext cx="5311775"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0" y="2286000"/>
            <a:ext cx="3429000" cy="2246769"/>
          </a:xfrm>
          <a:prstGeom prst="rect">
            <a:avLst/>
          </a:prstGeom>
          <a:noFill/>
        </p:spPr>
        <p:txBody>
          <a:bodyPr wrap="square" rtlCol="0">
            <a:spAutoFit/>
          </a:bodyPr>
          <a:lstStyle/>
          <a:p>
            <a:r>
              <a:rPr lang="en-US" sz="2800" dirty="0" smtClean="0">
                <a:solidFill>
                  <a:schemeClr val="bg2">
                    <a:lumMod val="10000"/>
                  </a:schemeClr>
                </a:solidFill>
                <a:latin typeface="Georgia" pitchFamily="18" charset="0"/>
              </a:rPr>
              <a:t>Marc Aarons</a:t>
            </a:r>
          </a:p>
          <a:p>
            <a:endParaRPr lang="en-US" sz="2800" dirty="0" smtClean="0">
              <a:solidFill>
                <a:schemeClr val="bg2">
                  <a:lumMod val="10000"/>
                </a:schemeClr>
              </a:solidFill>
              <a:latin typeface="Georgia" pitchFamily="18" charset="0"/>
            </a:endParaRPr>
          </a:p>
          <a:p>
            <a:r>
              <a:rPr lang="en-US" sz="2800" dirty="0" smtClean="0">
                <a:solidFill>
                  <a:schemeClr val="bg2">
                    <a:lumMod val="10000"/>
                  </a:schemeClr>
                </a:solidFill>
                <a:latin typeface="Georgia" pitchFamily="18" charset="0"/>
              </a:rPr>
              <a:t>District Governor</a:t>
            </a:r>
          </a:p>
          <a:p>
            <a:r>
              <a:rPr lang="en-US" sz="2800" dirty="0" smtClean="0">
                <a:solidFill>
                  <a:schemeClr val="bg2">
                    <a:lumMod val="10000"/>
                  </a:schemeClr>
                </a:solidFill>
                <a:latin typeface="Georgia" pitchFamily="18" charset="0"/>
              </a:rPr>
              <a:t>Rotary District 5320</a:t>
            </a:r>
          </a:p>
          <a:p>
            <a:r>
              <a:rPr lang="en-US" sz="2800" dirty="0" smtClean="0">
                <a:solidFill>
                  <a:schemeClr val="bg2">
                    <a:lumMod val="10000"/>
                  </a:schemeClr>
                </a:solidFill>
                <a:latin typeface="Georgia" pitchFamily="18" charset="0"/>
              </a:rPr>
              <a:t>2019 - 2020</a:t>
            </a:r>
            <a:endParaRPr lang="en-US" sz="2800" dirty="0">
              <a:solidFill>
                <a:schemeClr val="bg2">
                  <a:lumMod val="10000"/>
                </a:schemeClr>
              </a:solidFill>
              <a:latin typeface="Georgia"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47800"/>
            <a:ext cx="2804160" cy="3505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DISTRICT GRANT APPLICATION – Page 1</a:t>
            </a:r>
          </a:p>
        </p:txBody>
      </p:sp>
      <p:sp>
        <p:nvSpPr>
          <p:cNvPr id="2" name="Content Placeholder 1"/>
          <p:cNvSpPr>
            <a:spLocks noGrp="1"/>
          </p:cNvSpPr>
          <p:nvPr>
            <p:ph idx="1"/>
          </p:nvPr>
        </p:nvSpPr>
        <p:spPr/>
        <p:txBody>
          <a:bodyPr/>
          <a:lstStyle/>
          <a:p>
            <a:endParaRPr lang="en-US"/>
          </a:p>
        </p:txBody>
      </p:sp>
      <p:pic>
        <p:nvPicPr>
          <p:cNvPr id="348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138" y="1503363"/>
            <a:ext cx="63706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Callout 8"/>
          <p:cNvSpPr/>
          <p:nvPr/>
        </p:nvSpPr>
        <p:spPr>
          <a:xfrm>
            <a:off x="204788" y="3636963"/>
            <a:ext cx="2743200" cy="1804987"/>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4821" name="TextBox 11"/>
          <p:cNvSpPr txBox="1">
            <a:spLocks noChangeArrowheads="1"/>
          </p:cNvSpPr>
          <p:nvPr/>
        </p:nvSpPr>
        <p:spPr bwMode="auto">
          <a:xfrm>
            <a:off x="166688" y="3687763"/>
            <a:ext cx="19097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Be as specific as is necessary for the reviewer to understand the scope of the project</a:t>
            </a:r>
          </a:p>
        </p:txBody>
      </p:sp>
      <p:sp>
        <p:nvSpPr>
          <p:cNvPr id="16" name="Right Arrow Callout 15"/>
          <p:cNvSpPr/>
          <p:nvPr/>
        </p:nvSpPr>
        <p:spPr>
          <a:xfrm>
            <a:off x="228600" y="1676400"/>
            <a:ext cx="2743200" cy="1720850"/>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4823" name="TextBox 16"/>
          <p:cNvSpPr txBox="1">
            <a:spLocks noChangeArrowheads="1"/>
          </p:cNvSpPr>
          <p:nvPr/>
        </p:nvSpPr>
        <p:spPr bwMode="auto">
          <a:xfrm>
            <a:off x="79375" y="1809750"/>
            <a:ext cx="2084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u="sng"/>
              <a:t>Correct</a:t>
            </a:r>
          </a:p>
          <a:p>
            <a:pPr algn="ctr" eaLnBrk="1" hangingPunct="1"/>
            <a:r>
              <a:rPr lang="en-US" altLang="en-US" sz="1800" b="1" i="1"/>
              <a:t>contact information is critical!</a:t>
            </a:r>
          </a:p>
        </p:txBody>
      </p:sp>
      <p:sp>
        <p:nvSpPr>
          <p:cNvPr id="12" name="TextBox 11"/>
          <p:cNvSpPr txBox="1"/>
          <p:nvPr/>
        </p:nvSpPr>
        <p:spPr>
          <a:xfrm>
            <a:off x="3532188" y="4298950"/>
            <a:ext cx="5151437" cy="1076325"/>
          </a:xfrm>
          <a:prstGeom prst="rect">
            <a:avLst/>
          </a:prstGeom>
          <a:noFill/>
        </p:spPr>
        <p:txBody>
          <a:bodyPr>
            <a:spAutoFit/>
          </a:bodyPr>
          <a:lstStyle/>
          <a:p>
            <a:pPr>
              <a:defRPr/>
            </a:pPr>
            <a:r>
              <a:rPr lang="en-US" sz="1600" i="1" dirty="0">
                <a:solidFill>
                  <a:schemeClr val="bg2">
                    <a:lumMod val="10000"/>
                  </a:schemeClr>
                </a:solidFill>
              </a:rPr>
              <a:t>For example: “The project will provide backpacks filled with school supplies for 200 students in need, and our club will host an ice-cream social for the students and the teachers.”</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1617663"/>
            <a:ext cx="7407275"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DISTRICT GRANT APPLICATION – Page 1 (continued)</a:t>
            </a:r>
          </a:p>
        </p:txBody>
      </p:sp>
      <p:sp>
        <p:nvSpPr>
          <p:cNvPr id="2" name="Content Placeholder 1"/>
          <p:cNvSpPr>
            <a:spLocks noGrp="1"/>
          </p:cNvSpPr>
          <p:nvPr>
            <p:ph idx="1"/>
          </p:nvPr>
        </p:nvSpPr>
        <p:spPr/>
        <p:txBody>
          <a:bodyPr/>
          <a:lstStyle/>
          <a:p>
            <a:endParaRPr lang="en-US"/>
          </a:p>
        </p:txBody>
      </p:sp>
      <p:sp>
        <p:nvSpPr>
          <p:cNvPr id="10" name="Right Arrow Callout 9"/>
          <p:cNvSpPr/>
          <p:nvPr/>
        </p:nvSpPr>
        <p:spPr>
          <a:xfrm>
            <a:off x="228600" y="1711325"/>
            <a:ext cx="2286000" cy="1720850"/>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6869" name="TextBox 11"/>
          <p:cNvSpPr txBox="1">
            <a:spLocks noChangeArrowheads="1"/>
          </p:cNvSpPr>
          <p:nvPr/>
        </p:nvSpPr>
        <p:spPr bwMode="auto">
          <a:xfrm>
            <a:off x="284163" y="1833563"/>
            <a:ext cx="12366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dirty="0"/>
              <a:t>Project </a:t>
            </a:r>
            <a:r>
              <a:rPr lang="en-US" altLang="en-US" sz="1800" b="1" i="1" u="sng" dirty="0"/>
              <a:t>must </a:t>
            </a:r>
            <a:r>
              <a:rPr lang="en-US" altLang="en-US" sz="1800" b="1" i="1" dirty="0"/>
              <a:t>have a start and end date</a:t>
            </a:r>
          </a:p>
        </p:txBody>
      </p:sp>
      <p:pic>
        <p:nvPicPr>
          <p:cNvPr id="3687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3746500"/>
            <a:ext cx="2295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2"/>
          <p:cNvSpPr txBox="1">
            <a:spLocks noChangeArrowheads="1"/>
          </p:cNvSpPr>
          <p:nvPr/>
        </p:nvSpPr>
        <p:spPr bwMode="auto">
          <a:xfrm>
            <a:off x="125413" y="3746500"/>
            <a:ext cx="181768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600" b="1" i="1"/>
              <a:t>Don’t forget </a:t>
            </a:r>
          </a:p>
          <a:p>
            <a:pPr algn="ctr" eaLnBrk="1" hangingPunct="1"/>
            <a:r>
              <a:rPr lang="en-US" altLang="en-US" sz="1600" b="1" i="1"/>
              <a:t>to complete </a:t>
            </a:r>
          </a:p>
          <a:p>
            <a:pPr algn="ctr" eaLnBrk="1" hangingPunct="1"/>
            <a:r>
              <a:rPr lang="en-US" altLang="en-US" sz="1600" b="1" i="1"/>
              <a:t>a “Partners Understanding” form if </a:t>
            </a:r>
          </a:p>
          <a:p>
            <a:pPr algn="ctr" eaLnBrk="1" hangingPunct="1"/>
            <a:r>
              <a:rPr lang="en-US" altLang="en-US" sz="1600" b="1" i="1"/>
              <a:t>working with another club</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7025"/>
            <a:ext cx="722312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DISTRICT GRANT APPLICATION – Page 2</a:t>
            </a:r>
          </a:p>
        </p:txBody>
      </p:sp>
      <p:sp>
        <p:nvSpPr>
          <p:cNvPr id="2" name="Content Placeholder 1"/>
          <p:cNvSpPr>
            <a:spLocks noGrp="1"/>
          </p:cNvSpPr>
          <p:nvPr>
            <p:ph idx="1"/>
          </p:nvPr>
        </p:nvSpPr>
        <p:spPr/>
        <p:txBody>
          <a:bodyPr/>
          <a:lstStyle/>
          <a:p>
            <a:endParaRPr lang="en-US"/>
          </a:p>
        </p:txBody>
      </p:sp>
      <p:sp>
        <p:nvSpPr>
          <p:cNvPr id="19" name="Right Arrow Callout 18"/>
          <p:cNvSpPr/>
          <p:nvPr/>
        </p:nvSpPr>
        <p:spPr>
          <a:xfrm>
            <a:off x="128588" y="1981200"/>
            <a:ext cx="2538412" cy="1373188"/>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ight Arrow Callout 9"/>
          <p:cNvSpPr/>
          <p:nvPr/>
        </p:nvSpPr>
        <p:spPr>
          <a:xfrm>
            <a:off x="152400" y="3919538"/>
            <a:ext cx="2514600" cy="1511300"/>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918" name="TextBox 12"/>
          <p:cNvSpPr txBox="1">
            <a:spLocks noChangeArrowheads="1"/>
          </p:cNvSpPr>
          <p:nvPr/>
        </p:nvSpPr>
        <p:spPr bwMode="auto">
          <a:xfrm>
            <a:off x="128588" y="4154488"/>
            <a:ext cx="1670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600" b="1" i="1"/>
              <a:t>Detail the activities of </a:t>
            </a:r>
          </a:p>
          <a:p>
            <a:pPr algn="ctr" eaLnBrk="1" hangingPunct="1"/>
            <a:r>
              <a:rPr lang="en-US" altLang="en-US" sz="1600" b="1" i="1"/>
              <a:t>the project</a:t>
            </a:r>
          </a:p>
        </p:txBody>
      </p:sp>
      <p:sp>
        <p:nvSpPr>
          <p:cNvPr id="38919" name="TextBox 12"/>
          <p:cNvSpPr txBox="1">
            <a:spLocks noChangeArrowheads="1"/>
          </p:cNvSpPr>
          <p:nvPr/>
        </p:nvSpPr>
        <p:spPr bwMode="auto">
          <a:xfrm>
            <a:off x="25400" y="2030413"/>
            <a:ext cx="17922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600" b="1" i="1"/>
              <a:t>Type “n/a” if this section does not apply to your club’s project</a:t>
            </a:r>
          </a:p>
        </p:txBody>
      </p:sp>
      <p:sp>
        <p:nvSpPr>
          <p:cNvPr id="4" name="TextBox 3"/>
          <p:cNvSpPr txBox="1"/>
          <p:nvPr/>
        </p:nvSpPr>
        <p:spPr>
          <a:xfrm>
            <a:off x="2803525" y="3919538"/>
            <a:ext cx="5715000" cy="1323975"/>
          </a:xfrm>
          <a:prstGeom prst="rect">
            <a:avLst/>
          </a:prstGeom>
          <a:noFill/>
        </p:spPr>
        <p:txBody>
          <a:bodyPr>
            <a:spAutoFit/>
          </a:bodyPr>
          <a:lstStyle/>
          <a:p>
            <a:pPr>
              <a:defRPr/>
            </a:pPr>
            <a:r>
              <a:rPr lang="en-US" sz="1600" i="1" dirty="0">
                <a:solidFill>
                  <a:schemeClr val="bg2">
                    <a:lumMod val="10000"/>
                  </a:schemeClr>
                </a:solidFill>
              </a:rPr>
              <a:t>For example: “Approximately 20 club members will be involved in purchasing the backpacks and school supplies, filling the backpacks with the supplies, delivering/distributing the backpacks to local schools, and serving ice cream at the social.”</a:t>
            </a:r>
          </a:p>
        </p:txBody>
      </p:sp>
      <p:sp>
        <p:nvSpPr>
          <p:cNvPr id="13" name="TextBox 12"/>
          <p:cNvSpPr txBox="1"/>
          <p:nvPr/>
        </p:nvSpPr>
        <p:spPr>
          <a:xfrm>
            <a:off x="2824163" y="2387600"/>
            <a:ext cx="5715000" cy="584200"/>
          </a:xfrm>
          <a:prstGeom prst="rect">
            <a:avLst/>
          </a:prstGeom>
          <a:noFill/>
        </p:spPr>
        <p:txBody>
          <a:bodyPr>
            <a:spAutoFit/>
          </a:bodyPr>
          <a:lstStyle/>
          <a:p>
            <a:pPr>
              <a:defRPr/>
            </a:pPr>
            <a:r>
              <a:rPr lang="en-US" sz="1600" i="1" dirty="0">
                <a:solidFill>
                  <a:schemeClr val="bg2">
                    <a:lumMod val="10000"/>
                  </a:schemeClr>
                </a:solidFill>
              </a:rPr>
              <a:t>For example: “Wells Fargo is donating $1,000 towards the purchase of backpacks.”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1589088"/>
            <a:ext cx="73406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DISTRICT GRANT APPLICATION – Page 2 (continued)</a:t>
            </a:r>
          </a:p>
        </p:txBody>
      </p:sp>
      <p:sp>
        <p:nvSpPr>
          <p:cNvPr id="2" name="Content Placeholder 1"/>
          <p:cNvSpPr>
            <a:spLocks noGrp="1"/>
          </p:cNvSpPr>
          <p:nvPr>
            <p:ph idx="1"/>
          </p:nvPr>
        </p:nvSpPr>
        <p:spPr/>
        <p:txBody>
          <a:bodyPr/>
          <a:lstStyle/>
          <a:p>
            <a:endParaRPr lang="en-US"/>
          </a:p>
        </p:txBody>
      </p:sp>
      <p:sp>
        <p:nvSpPr>
          <p:cNvPr id="11" name="Right Arrow Callout 10"/>
          <p:cNvSpPr/>
          <p:nvPr/>
        </p:nvSpPr>
        <p:spPr>
          <a:xfrm>
            <a:off x="192088" y="3776663"/>
            <a:ext cx="2514600" cy="1808162"/>
          </a:xfrm>
          <a:prstGeom prst="rightArrowCallout">
            <a:avLst>
              <a:gd name="adj1" fmla="val 25000"/>
              <a:gd name="adj2" fmla="val 25000"/>
              <a:gd name="adj3" fmla="val 25000"/>
              <a:gd name="adj4" fmla="val 65451"/>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0965" name="TextBox 11"/>
          <p:cNvSpPr txBox="1">
            <a:spLocks noChangeArrowheads="1"/>
          </p:cNvSpPr>
          <p:nvPr/>
        </p:nvSpPr>
        <p:spPr bwMode="auto">
          <a:xfrm>
            <a:off x="127000" y="3941763"/>
            <a:ext cx="1752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This replaces the previous requirement for a separate budget!</a:t>
            </a:r>
          </a:p>
        </p:txBody>
      </p:sp>
      <p:sp>
        <p:nvSpPr>
          <p:cNvPr id="10" name="TextBox 9"/>
          <p:cNvSpPr txBox="1"/>
          <p:nvPr/>
        </p:nvSpPr>
        <p:spPr>
          <a:xfrm>
            <a:off x="2847975" y="3929063"/>
            <a:ext cx="5715000" cy="1076325"/>
          </a:xfrm>
          <a:prstGeom prst="rect">
            <a:avLst/>
          </a:prstGeom>
          <a:noFill/>
        </p:spPr>
        <p:txBody>
          <a:bodyPr>
            <a:spAutoFit/>
          </a:bodyPr>
          <a:lstStyle/>
          <a:p>
            <a:pPr>
              <a:defRPr/>
            </a:pPr>
            <a:r>
              <a:rPr lang="en-US" sz="1600" i="1" dirty="0">
                <a:solidFill>
                  <a:schemeClr val="bg2">
                    <a:lumMod val="10000"/>
                  </a:schemeClr>
                </a:solidFill>
              </a:rPr>
              <a:t>For example: “All the project funds will be used to purchase backpacks, school supplies, and ice-cream for a social with the students and teachers.”</a:t>
            </a:r>
          </a:p>
          <a:p>
            <a:pPr>
              <a:defRPr/>
            </a:pPr>
            <a:endParaRPr lang="en-US" sz="1600" i="1" dirty="0">
              <a:solidFill>
                <a:schemeClr val="bg2">
                  <a:lumMod val="10000"/>
                </a:schemeClr>
              </a:solidFill>
            </a:endParaRPr>
          </a:p>
        </p:txBody>
      </p:sp>
      <p:sp>
        <p:nvSpPr>
          <p:cNvPr id="12" name="TextBox 11"/>
          <p:cNvSpPr txBox="1"/>
          <p:nvPr/>
        </p:nvSpPr>
        <p:spPr>
          <a:xfrm>
            <a:off x="2749550" y="2133600"/>
            <a:ext cx="6048375" cy="830263"/>
          </a:xfrm>
          <a:prstGeom prst="rect">
            <a:avLst/>
          </a:prstGeom>
          <a:noFill/>
        </p:spPr>
        <p:txBody>
          <a:bodyPr>
            <a:spAutoFit/>
          </a:bodyPr>
          <a:lstStyle/>
          <a:p>
            <a:pPr>
              <a:defRPr/>
            </a:pPr>
            <a:r>
              <a:rPr lang="en-US" sz="1600" i="1" dirty="0">
                <a:solidFill>
                  <a:schemeClr val="bg2">
                    <a:lumMod val="10000"/>
                  </a:schemeClr>
                </a:solidFill>
              </a:rPr>
              <a:t>For example: “The funds will be maintained in our club’s checking account, and they will be tracked and disbursed by our treasurer in accordance with our club’s disbursement policies.”</a:t>
            </a:r>
          </a:p>
        </p:txBody>
      </p:sp>
      <p:sp>
        <p:nvSpPr>
          <p:cNvPr id="8" name="Right Arrow Callout 7"/>
          <p:cNvSpPr/>
          <p:nvPr/>
        </p:nvSpPr>
        <p:spPr>
          <a:xfrm>
            <a:off x="180975" y="1455738"/>
            <a:ext cx="2514600" cy="1878012"/>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40969" name="TextBox 8"/>
          <p:cNvSpPr txBox="1">
            <a:spLocks noChangeArrowheads="1"/>
          </p:cNvSpPr>
          <p:nvPr/>
        </p:nvSpPr>
        <p:spPr bwMode="auto">
          <a:xfrm>
            <a:off x="127000" y="1377950"/>
            <a:ext cx="1752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Tip: Some clubs set up a separate account to manage district grant project funds</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smtClean="0">
                <a:latin typeface="Arial Narrow" panose="020B0606020202030204" pitchFamily="34" charset="0"/>
              </a:rPr>
              <a:t>Step Three – Submit Your Application</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STARTING THE APPLICATION PROCESS</a:t>
            </a:r>
          </a:p>
        </p:txBody>
      </p:sp>
      <p:sp>
        <p:nvSpPr>
          <p:cNvPr id="6"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Where do I send my club’s district grant application?</a:t>
            </a:r>
            <a:endParaRPr lang="en-US" sz="1800" b="1" u="sng" dirty="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a:latin typeface="Arial Narrow Bold" panose="020B0706020202030204" pitchFamily="34" charset="0"/>
              </a:rPr>
              <a:t>Go to matchinggrants.org/district</a:t>
            </a:r>
          </a:p>
          <a:p>
            <a:pPr marL="339725" indent="-225425" eaLnBrk="1" fontAlgn="auto" hangingPunct="1">
              <a:spcAft>
                <a:spcPts val="900"/>
              </a:spcAft>
              <a:buClr>
                <a:schemeClr val="accent1"/>
              </a:buClr>
              <a:buSzPct val="125000"/>
              <a:buFont typeface="Wingdings" charset="2"/>
              <a:buChar char="§"/>
              <a:defRPr/>
            </a:pPr>
            <a:r>
              <a:rPr lang="en-US" sz="1800" dirty="0">
                <a:latin typeface="Arial Narrow Bold" panose="020B0706020202030204" pitchFamily="34" charset="0"/>
              </a:rPr>
              <a:t>Go to “Rotary Year” and ensure you select </a:t>
            </a:r>
            <a:r>
              <a:rPr lang="en-US" sz="1800" dirty="0" smtClean="0">
                <a:latin typeface="Arial Narrow Bold" panose="020B0706020202030204" pitchFamily="34" charset="0"/>
              </a:rPr>
              <a:t>the correct Rotary year (2019-2020) in </a:t>
            </a:r>
            <a:r>
              <a:rPr lang="en-US" sz="1800" dirty="0">
                <a:latin typeface="Arial Narrow Bold" panose="020B0706020202030204" pitchFamily="34" charset="0"/>
              </a:rPr>
              <a:t>the dropdown menu</a:t>
            </a:r>
          </a:p>
          <a:p>
            <a:pPr marL="339725" indent="-225425" eaLnBrk="1" fontAlgn="auto" hangingPunct="1">
              <a:spcAft>
                <a:spcPts val="900"/>
              </a:spcAft>
              <a:buClr>
                <a:schemeClr val="accent1"/>
              </a:buClr>
              <a:buSzPct val="125000"/>
              <a:buFont typeface="Wingdings" charset="2"/>
              <a:buChar char="§"/>
              <a:defRPr/>
            </a:pPr>
            <a:r>
              <a:rPr lang="en-US" sz="1800" dirty="0">
                <a:latin typeface="Arial Narrow Bold" panose="020B0706020202030204" pitchFamily="34" charset="0"/>
              </a:rPr>
              <a:t>Click “Submit Project</a:t>
            </a:r>
            <a:r>
              <a:rPr lang="en-US" sz="1800" dirty="0" smtClean="0">
                <a:latin typeface="Arial Narrow Bold" panose="020B0706020202030204" pitchFamily="34" charset="0"/>
              </a:rPr>
              <a:t>”</a:t>
            </a:r>
            <a:r>
              <a:rPr lang="en-US" sz="1800" dirty="0" smtClean="0">
                <a:latin typeface="Arial Narrow Bold" panose="020B0706020202030204" pitchFamily="34" charset="0"/>
                <a:ea typeface="+mn-ea"/>
              </a:rPr>
              <a:t> </a:t>
            </a:r>
          </a:p>
        </p:txBody>
      </p:sp>
      <p:pic>
        <p:nvPicPr>
          <p:cNvPr id="5" name="Picture 4"/>
          <p:cNvPicPr>
            <a:picLocks noChangeAspect="1"/>
          </p:cNvPicPr>
          <p:nvPr/>
        </p:nvPicPr>
        <p:blipFill rotWithShape="1">
          <a:blip r:embed="rId3"/>
          <a:srcRect l="4212" t="4694" r="6317" b="1420"/>
          <a:stretch/>
        </p:blipFill>
        <p:spPr>
          <a:xfrm>
            <a:off x="1447800" y="3124200"/>
            <a:ext cx="6477000" cy="3048000"/>
          </a:xfrm>
          <a:prstGeom prst="rect">
            <a:avLst/>
          </a:prstGeom>
          <a:ln>
            <a:noFill/>
          </a:ln>
          <a:effectLst>
            <a:outerShdw blurRad="292100" dist="139700" dir="2700000" algn="tl" rotWithShape="0">
              <a:srgbClr val="333333">
                <a:alpha val="65000"/>
              </a:srgbClr>
            </a:outerShdw>
          </a:effectLst>
        </p:spPr>
      </p:pic>
      <p:sp>
        <p:nvSpPr>
          <p:cNvPr id="8" name="Curved Left Arrow 7"/>
          <p:cNvSpPr/>
          <p:nvPr/>
        </p:nvSpPr>
        <p:spPr>
          <a:xfrm>
            <a:off x="7848600" y="2514600"/>
            <a:ext cx="838200" cy="2667000"/>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9" name="Curved Up Arrow 8"/>
          <p:cNvSpPr/>
          <p:nvPr/>
        </p:nvSpPr>
        <p:spPr>
          <a:xfrm>
            <a:off x="723900" y="4457700"/>
            <a:ext cx="3048000" cy="9906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7" name="Rectangle 6"/>
          <p:cNvSpPr/>
          <p:nvPr/>
        </p:nvSpPr>
        <p:spPr>
          <a:xfrm>
            <a:off x="7240588" y="4914900"/>
            <a:ext cx="593725" cy="114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3"/>
          <a:srcRect l="14166" t="12946" r="16667" b="21838"/>
          <a:stretch>
            <a:fillRect/>
          </a:stretch>
        </p:blipFill>
        <p:spPr bwMode="auto">
          <a:xfrm>
            <a:off x="954088" y="1676400"/>
            <a:ext cx="7046912" cy="373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SUBMITTING A NEW PROJECT</a:t>
            </a:r>
          </a:p>
        </p:txBody>
      </p:sp>
      <p:sp>
        <p:nvSpPr>
          <p:cNvPr id="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Aft>
                <a:spcPts val="300"/>
              </a:spcAft>
              <a:buFont typeface="Arial" panose="020B0604020202020204" pitchFamily="34" charset="0"/>
              <a:buNone/>
            </a:pPr>
            <a:r>
              <a:rPr lang="en-US" altLang="en-US" sz="1800" b="1" smtClean="0">
                <a:solidFill>
                  <a:schemeClr val="accent1"/>
                </a:solidFill>
                <a:latin typeface="Georgia" panose="02040502050405020303" pitchFamily="18" charset="0"/>
              </a:rPr>
              <a:t>You will see a new screen - Click “Submit a New Project”</a:t>
            </a:r>
            <a:endParaRPr lang="en-US" altLang="en-US" sz="1800" b="1" u="sng" smtClean="0">
              <a:solidFill>
                <a:schemeClr val="accent1"/>
              </a:solidFill>
              <a:latin typeface="Georgia" panose="02040502050405020303" pitchFamily="18" charset="0"/>
            </a:endParaRPr>
          </a:p>
        </p:txBody>
      </p:sp>
      <p:sp>
        <p:nvSpPr>
          <p:cNvPr id="2" name="Curved Up Arrow 1"/>
          <p:cNvSpPr/>
          <p:nvPr/>
        </p:nvSpPr>
        <p:spPr>
          <a:xfrm>
            <a:off x="3259138" y="5186363"/>
            <a:ext cx="1447800" cy="760412"/>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4166" t="12946" r="15833" b="5534"/>
          <a:stretch/>
        </p:blipFill>
        <p:spPr>
          <a:xfrm>
            <a:off x="1104900" y="1704975"/>
            <a:ext cx="6589713" cy="4314825"/>
          </a:xfrm>
          <a:prstGeom prst="rect">
            <a:avLst/>
          </a:prstGeom>
          <a:ln>
            <a:noFill/>
          </a:ln>
          <a:effectLst>
            <a:outerShdw blurRad="292100" dist="139700" dir="2700000" algn="tl" rotWithShape="0">
              <a:srgbClr val="333333">
                <a:alpha val="65000"/>
              </a:srgbClr>
            </a:outerShdw>
          </a:effectLst>
        </p:spPr>
      </p:pic>
      <p:sp>
        <p:nvSpPr>
          <p:cNvPr id="4915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SUBMITTING A NEW PROJECT</a:t>
            </a:r>
          </a:p>
        </p:txBody>
      </p:sp>
      <p:sp>
        <p:nvSpPr>
          <p:cNvPr id="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Aft>
                <a:spcPts val="300"/>
              </a:spcAft>
              <a:buFont typeface="Arial" panose="020B0604020202020204" pitchFamily="34" charset="0"/>
              <a:buNone/>
            </a:pPr>
            <a:r>
              <a:rPr lang="en-US" altLang="en-US" sz="1800" b="1" dirty="0" smtClean="0">
                <a:solidFill>
                  <a:schemeClr val="accent1"/>
                </a:solidFill>
                <a:latin typeface="Arial Narrow Bold" panose="020B0706020202030204" pitchFamily="34" charset="0"/>
              </a:rPr>
              <a:t>You will see a new screen – Fill in each section requiring information</a:t>
            </a:r>
            <a:endParaRPr lang="en-US" altLang="en-US" sz="1800" b="1" u="sng" dirty="0" smtClean="0">
              <a:solidFill>
                <a:schemeClr val="accent1"/>
              </a:solidFill>
              <a:latin typeface="Arial Narrow Bold" panose="020B0706020202030204" pitchFamily="34" charset="0"/>
            </a:endParaRPr>
          </a:p>
        </p:txBody>
      </p:sp>
      <p:pic>
        <p:nvPicPr>
          <p:cNvPr id="49157"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52648">
            <a:off x="212725" y="5335588"/>
            <a:ext cx="917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52648">
            <a:off x="422275" y="4078288"/>
            <a:ext cx="6969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52648">
            <a:off x="422275" y="3332163"/>
            <a:ext cx="6969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Arrow Callout 7"/>
          <p:cNvSpPr/>
          <p:nvPr/>
        </p:nvSpPr>
        <p:spPr>
          <a:xfrm>
            <a:off x="7300913" y="3868738"/>
            <a:ext cx="1662112" cy="1035050"/>
          </a:xfrm>
          <a:prstGeom prst="left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9161" name="TextBox 9"/>
          <p:cNvSpPr txBox="1">
            <a:spLocks noChangeArrowheads="1"/>
          </p:cNvSpPr>
          <p:nvPr/>
        </p:nvSpPr>
        <p:spPr bwMode="auto">
          <a:xfrm>
            <a:off x="7802563" y="3924300"/>
            <a:ext cx="1323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Select “2019-2020”</a:t>
            </a:r>
          </a:p>
        </p:txBody>
      </p:sp>
      <p:pic>
        <p:nvPicPr>
          <p:cNvPr id="49162"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52648">
            <a:off x="400050" y="4732338"/>
            <a:ext cx="6969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486400" y="4306888"/>
            <a:ext cx="593725" cy="1571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713" y="5934075"/>
            <a:ext cx="917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srcRect l="14166" t="9980" r="15833" b="7016"/>
          <a:stretch/>
        </p:blipFill>
        <p:spPr>
          <a:xfrm>
            <a:off x="1409700" y="1633538"/>
            <a:ext cx="6400800" cy="4267200"/>
          </a:xfrm>
          <a:prstGeom prst="rect">
            <a:avLst/>
          </a:prstGeom>
          <a:ln>
            <a:noFill/>
          </a:ln>
          <a:effectLst>
            <a:outerShdw blurRad="292100" dist="139700" dir="2700000" algn="tl" rotWithShape="0">
              <a:srgbClr val="333333">
                <a:alpha val="65000"/>
              </a:srgbClr>
            </a:outerShdw>
          </a:effectLst>
        </p:spPr>
      </p:pic>
      <p:sp>
        <p:nvSpPr>
          <p:cNvPr id="5120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SUBMITTING A NEW PROJECT</a:t>
            </a:r>
          </a:p>
        </p:txBody>
      </p:sp>
      <p:sp>
        <p:nvSpPr>
          <p:cNvPr id="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Aft>
                <a:spcPts val="300"/>
              </a:spcAft>
              <a:buFont typeface="Arial" panose="020B0604020202020204" pitchFamily="34" charset="0"/>
              <a:buNone/>
            </a:pPr>
            <a:r>
              <a:rPr lang="en-US" altLang="en-US" sz="1800" b="1" dirty="0" smtClean="0">
                <a:solidFill>
                  <a:schemeClr val="accent1"/>
                </a:solidFill>
                <a:latin typeface="Arial Narrow Bold" panose="020B0706020202030204" pitchFamily="34" charset="0"/>
              </a:rPr>
              <a:t>Continue filling in information on this screen and click “save” when done</a:t>
            </a:r>
            <a:endParaRPr lang="en-US" altLang="en-US" sz="1800" b="1" u="sng" dirty="0" smtClean="0">
              <a:solidFill>
                <a:schemeClr val="accent1"/>
              </a:solidFill>
              <a:latin typeface="Arial Narrow Bold" panose="020B0706020202030204" pitchFamily="34" charset="0"/>
            </a:endParaRPr>
          </a:p>
        </p:txBody>
      </p:sp>
      <p:pic>
        <p:nvPicPr>
          <p:cNvPr id="51206"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47689">
            <a:off x="549275" y="3227388"/>
            <a:ext cx="6969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Arrow Callout 7"/>
          <p:cNvSpPr/>
          <p:nvPr/>
        </p:nvSpPr>
        <p:spPr>
          <a:xfrm>
            <a:off x="7345363" y="3541713"/>
            <a:ext cx="1663700" cy="1273175"/>
          </a:xfrm>
          <a:prstGeom prst="left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1208" name="TextBox 9"/>
          <p:cNvSpPr txBox="1">
            <a:spLocks noChangeArrowheads="1"/>
          </p:cNvSpPr>
          <p:nvPr/>
        </p:nvSpPr>
        <p:spPr bwMode="auto">
          <a:xfrm>
            <a:off x="7808913" y="3632200"/>
            <a:ext cx="1323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b="1" i="1"/>
              <a:t>Amounts must match amounts in application</a:t>
            </a:r>
          </a:p>
        </p:txBody>
      </p:sp>
      <p:sp>
        <p:nvSpPr>
          <p:cNvPr id="15" name="Left Arrow Callout 14"/>
          <p:cNvSpPr/>
          <p:nvPr/>
        </p:nvSpPr>
        <p:spPr>
          <a:xfrm rot="10800000">
            <a:off x="169863" y="1633538"/>
            <a:ext cx="1663700" cy="1274762"/>
          </a:xfrm>
          <a:prstGeom prst="left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1210" name="TextBox 15"/>
          <p:cNvSpPr txBox="1">
            <a:spLocks noChangeArrowheads="1"/>
          </p:cNvSpPr>
          <p:nvPr/>
        </p:nvSpPr>
        <p:spPr bwMode="auto">
          <a:xfrm>
            <a:off x="42863" y="1757363"/>
            <a:ext cx="1323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b="1" i="1"/>
              <a:t>Just type “see attached application”</a:t>
            </a:r>
          </a:p>
        </p:txBody>
      </p:sp>
      <p:pic>
        <p:nvPicPr>
          <p:cNvPr id="5121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47689">
            <a:off x="610394" y="3844131"/>
            <a:ext cx="6985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667" t="17391" r="25833" b="17392"/>
          <a:stretch/>
        </p:blipFill>
        <p:spPr>
          <a:xfrm>
            <a:off x="712788" y="1676400"/>
            <a:ext cx="6327775" cy="4419600"/>
          </a:xfrm>
          <a:prstGeom prst="rect">
            <a:avLst/>
          </a:prstGeom>
          <a:ln>
            <a:noFill/>
          </a:ln>
          <a:effectLst>
            <a:outerShdw blurRad="292100" dist="139700" dir="2700000" algn="tl" rotWithShape="0">
              <a:srgbClr val="333333">
                <a:alpha val="65000"/>
              </a:srgbClr>
            </a:outerShdw>
          </a:effectLst>
        </p:spPr>
      </p:pic>
      <p:sp>
        <p:nvSpPr>
          <p:cNvPr id="5325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UPLOADING YOUR APPLICATION</a:t>
            </a:r>
          </a:p>
        </p:txBody>
      </p:sp>
      <p:sp>
        <p:nvSpPr>
          <p:cNvPr id="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Aft>
                <a:spcPts val="300"/>
              </a:spcAft>
              <a:buFont typeface="Arial" panose="020B0604020202020204" pitchFamily="34" charset="0"/>
              <a:buNone/>
            </a:pPr>
            <a:r>
              <a:rPr lang="en-US" altLang="en-US" sz="1800" b="1" dirty="0" smtClean="0">
                <a:solidFill>
                  <a:schemeClr val="accent1"/>
                </a:solidFill>
                <a:latin typeface="Arial Narrow Bold" panose="020B0706020202030204" pitchFamily="34" charset="0"/>
              </a:rPr>
              <a:t>This new screen will appear; click “administration” button</a:t>
            </a:r>
            <a:endParaRPr lang="en-US" altLang="en-US" sz="1800" b="1" u="sng" dirty="0" smtClean="0">
              <a:solidFill>
                <a:schemeClr val="accent1"/>
              </a:solidFill>
              <a:latin typeface="Arial Narrow Bold" panose="020B0706020202030204" pitchFamily="34" charset="0"/>
            </a:endParaRPr>
          </a:p>
        </p:txBody>
      </p:sp>
      <p:sp>
        <p:nvSpPr>
          <p:cNvPr id="8" name="Left Arrow Callout 7"/>
          <p:cNvSpPr/>
          <p:nvPr/>
        </p:nvSpPr>
        <p:spPr>
          <a:xfrm>
            <a:off x="6800850" y="1676400"/>
            <a:ext cx="2024063" cy="1274763"/>
          </a:xfrm>
          <a:prstGeom prst="left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3254" name="TextBox 9"/>
          <p:cNvSpPr txBox="1">
            <a:spLocks noChangeArrowheads="1"/>
          </p:cNvSpPr>
          <p:nvPr/>
        </p:nvSpPr>
        <p:spPr bwMode="auto">
          <a:xfrm>
            <a:off x="7040563" y="1858963"/>
            <a:ext cx="19129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600" b="1" i="1"/>
              <a:t>Click “administration” to </a:t>
            </a:r>
          </a:p>
          <a:p>
            <a:pPr algn="ctr" eaLnBrk="1" hangingPunct="1"/>
            <a:r>
              <a:rPr lang="en-US" altLang="en-US" sz="1600" b="1" i="1"/>
              <a:t>continue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8913" y="1033463"/>
            <a:ext cx="5297487" cy="239395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endParaRPr lang="en-US" sz="5400" b="1" spc="-150" dirty="0">
              <a:solidFill>
                <a:srgbClr val="FFFFFF"/>
              </a:solidFill>
              <a:latin typeface="Arial Narrow Bold"/>
              <a:cs typeface="Arial Narrow Bold"/>
            </a:endParaRPr>
          </a:p>
        </p:txBody>
      </p:sp>
      <p:sp>
        <p:nvSpPr>
          <p:cNvPr id="22530" name="Title 1"/>
          <p:cNvSpPr txBox="1">
            <a:spLocks/>
          </p:cNvSpPr>
          <p:nvPr/>
        </p:nvSpPr>
        <p:spPr bwMode="auto">
          <a:xfrm>
            <a:off x="188913" y="3427413"/>
            <a:ext cx="4973637" cy="1660525"/>
          </a:xfrm>
          <a:prstGeom prst="rect">
            <a:avLst/>
          </a:prstGeom>
          <a:noFill/>
          <a:ln w="9525">
            <a:noFill/>
            <a:miter lim="800000"/>
            <a:headEnd/>
            <a:tailEnd/>
          </a:ln>
        </p:spPr>
        <p:txBody>
          <a:bodyPr/>
          <a:lstStyle/>
          <a:p>
            <a:pPr>
              <a:lnSpc>
                <a:spcPct val="90000"/>
              </a:lnSpc>
            </a:pPr>
            <a:r>
              <a:rPr lang="en-US" sz="3600" dirty="0">
                <a:solidFill>
                  <a:srgbClr val="FFFFFF"/>
                </a:solidFill>
              </a:rPr>
              <a:t>DISTRICT 5320</a:t>
            </a:r>
          </a:p>
        </p:txBody>
      </p:sp>
      <p:sp>
        <p:nvSpPr>
          <p:cNvPr id="4" name="Title 3"/>
          <p:cNvSpPr>
            <a:spLocks noGrp="1"/>
          </p:cNvSpPr>
          <p:nvPr>
            <p:ph type="ctrTitle"/>
          </p:nvPr>
        </p:nvSpPr>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sz="4000" dirty="0" smtClean="0">
                <a:latin typeface="Arial Narrow Bold"/>
              </a:rPr>
              <a:t>GRANT MANAGEMENT SEMINAR</a:t>
            </a:r>
            <a:endParaRPr lang="en-US" sz="4000" dirty="0">
              <a:latin typeface="Arial Narrow Bold"/>
            </a:endParaRPr>
          </a:p>
        </p:txBody>
      </p:sp>
      <p:sp>
        <p:nvSpPr>
          <p:cNvPr id="6" name="Subtitle 5"/>
          <p:cNvSpPr>
            <a:spLocks noGrp="1"/>
          </p:cNvSpPr>
          <p:nvPr>
            <p:ph type="subTitle" idx="1"/>
          </p:nvPr>
        </p:nvSpPr>
        <p:spPr/>
        <p:txBody>
          <a:bodyPr>
            <a:normAutofit/>
          </a:bodyPr>
          <a:lstStyle/>
          <a:p>
            <a:r>
              <a:rPr lang="en-US" sz="4400" b="1" dirty="0" smtClean="0">
                <a:latin typeface="Arial Narrow" pitchFamily="34" charset="0"/>
              </a:rPr>
              <a:t>             </a:t>
            </a:r>
            <a:r>
              <a:rPr lang="en-US" sz="4000" b="1" dirty="0" smtClean="0">
                <a:latin typeface="Arial Narrow Bold"/>
              </a:rPr>
              <a:t>March – April 2019</a:t>
            </a:r>
            <a:endParaRPr lang="en-US" sz="4400" b="1" dirty="0">
              <a:latin typeface="Arial Narrow Bo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UPLOADING YOUR APPLICATION</a:t>
            </a:r>
          </a:p>
        </p:txBody>
      </p:sp>
      <p:sp>
        <p:nvSpPr>
          <p:cNvPr id="6"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This new screen will appear</a:t>
            </a:r>
            <a:endParaRPr lang="en-US" sz="1800" b="1" u="sng" dirty="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Enter your email address and password; if you are a new user, your password will have been sent to you via email when you started the project</a:t>
            </a:r>
            <a:endParaRPr lang="en-US" sz="1400" b="1" u="sng" dirty="0">
              <a:solidFill>
                <a:schemeClr val="accent1"/>
              </a:solidFill>
              <a:latin typeface="Arial Narrow Bold" panose="020B0706020202030204" pitchFamily="34" charset="0"/>
            </a:endParaRPr>
          </a:p>
        </p:txBody>
      </p:sp>
      <p:pic>
        <p:nvPicPr>
          <p:cNvPr id="59396" name="Picture 2"/>
          <p:cNvPicPr>
            <a:picLocks noChangeAspect="1"/>
          </p:cNvPicPr>
          <p:nvPr/>
        </p:nvPicPr>
        <p:blipFill>
          <a:blip r:embed="rId3"/>
          <a:srcRect l="14999" t="10374" r="16667" b="8104"/>
          <a:stretch>
            <a:fillRect/>
          </a:stretch>
        </p:blipFill>
        <p:spPr bwMode="auto">
          <a:xfrm>
            <a:off x="1905000" y="2209800"/>
            <a:ext cx="5791200" cy="3884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047689">
            <a:off x="1164431" y="3364707"/>
            <a:ext cx="10636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UPLOADING YOUR APPLICATION</a:t>
            </a:r>
          </a:p>
        </p:txBody>
      </p:sp>
      <p:sp>
        <p:nvSpPr>
          <p:cNvPr id="6"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On the page that opens, navigate to the “documents” tab to see this screen</a:t>
            </a:r>
            <a:endParaRPr lang="en-US" sz="1800" b="1" u="sng" dirty="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Type a name for your file (“Grant Application”) and upload the file from your computer</a:t>
            </a:r>
            <a:endParaRPr lang="en-US" sz="1400" b="1" u="sng" dirty="0">
              <a:solidFill>
                <a:schemeClr val="accent1"/>
              </a:solidFill>
              <a:latin typeface="Arial Narrow Bold" panose="020B0706020202030204" pitchFamily="34" charset="0"/>
            </a:endParaRPr>
          </a:p>
        </p:txBody>
      </p:sp>
      <p:pic>
        <p:nvPicPr>
          <p:cNvPr id="4" name="Picture 3"/>
          <p:cNvPicPr>
            <a:picLocks noChangeAspect="1"/>
          </p:cNvPicPr>
          <p:nvPr/>
        </p:nvPicPr>
        <p:blipFill rotWithShape="1">
          <a:blip r:embed="rId3"/>
          <a:srcRect l="15832" t="22060" r="15719" b="5533"/>
          <a:stretch/>
        </p:blipFill>
        <p:spPr>
          <a:xfrm>
            <a:off x="1146175" y="2427288"/>
            <a:ext cx="6278563" cy="3733800"/>
          </a:xfrm>
          <a:prstGeom prst="rect">
            <a:avLst/>
          </a:prstGeom>
          <a:ln>
            <a:noFill/>
          </a:ln>
          <a:effectLst>
            <a:outerShdw blurRad="292100" dist="139700" dir="2700000" algn="tl" rotWithShape="0">
              <a:srgbClr val="333333">
                <a:alpha val="65000"/>
              </a:srgbClr>
            </a:outerShdw>
          </a:effectLst>
        </p:spPr>
      </p:pic>
      <p:sp>
        <p:nvSpPr>
          <p:cNvPr id="8" name="Left Arrow Callout 7"/>
          <p:cNvSpPr/>
          <p:nvPr/>
        </p:nvSpPr>
        <p:spPr>
          <a:xfrm>
            <a:off x="6950075" y="4362450"/>
            <a:ext cx="2024063" cy="1273175"/>
          </a:xfrm>
          <a:prstGeom prst="left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350" name="TextBox 8"/>
          <p:cNvSpPr txBox="1">
            <a:spLocks noChangeArrowheads="1"/>
          </p:cNvSpPr>
          <p:nvPr/>
        </p:nvSpPr>
        <p:spPr bwMode="auto">
          <a:xfrm>
            <a:off x="7639050" y="4467225"/>
            <a:ext cx="1276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b="1" i="1"/>
              <a:t>Remember! Uploads must be in pdf format</a:t>
            </a:r>
          </a:p>
        </p:txBody>
      </p:sp>
      <p:sp>
        <p:nvSpPr>
          <p:cNvPr id="14" name="Curved Right Arrow 13"/>
          <p:cNvSpPr/>
          <p:nvPr/>
        </p:nvSpPr>
        <p:spPr>
          <a:xfrm rot="17404531">
            <a:off x="2109788" y="3049588"/>
            <a:ext cx="1066800" cy="218440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Arial Narrow" panose="020B0606020202030204" pitchFamily="34" charset="0"/>
              </a:rPr>
              <a:t>UPLOADING YOUR APPLICATION</a:t>
            </a:r>
          </a:p>
        </p:txBody>
      </p:sp>
      <p:sp>
        <p:nvSpPr>
          <p:cNvPr id="6" name="Content Placeholder 2"/>
          <p:cNvSpPr>
            <a:spLocks noGrp="1"/>
          </p:cNvSpPr>
          <p:nvPr>
            <p:ph idx="1"/>
          </p:nvPr>
        </p:nvSpPr>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Look for the upload confirmation</a:t>
            </a:r>
            <a:endParaRPr lang="en-US" sz="1800" b="1"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“Document uploaded” message will appear </a:t>
            </a:r>
            <a:endParaRPr lang="en-US" sz="1400" b="1" u="sng" dirty="0">
              <a:solidFill>
                <a:schemeClr val="accent1"/>
              </a:solidFill>
              <a:latin typeface="Arial Narrow Bold" panose="020B0706020202030204" pitchFamily="34" charset="0"/>
            </a:endParaRPr>
          </a:p>
        </p:txBody>
      </p:sp>
      <p:pic>
        <p:nvPicPr>
          <p:cNvPr id="3" name="Picture 2"/>
          <p:cNvPicPr>
            <a:picLocks noChangeAspect="1"/>
          </p:cNvPicPr>
          <p:nvPr/>
        </p:nvPicPr>
        <p:blipFill rotWithShape="1">
          <a:blip r:embed="rId3"/>
          <a:srcRect l="15000" t="9980" r="15833" b="5534"/>
          <a:stretch/>
        </p:blipFill>
        <p:spPr>
          <a:xfrm>
            <a:off x="1676400" y="1981200"/>
            <a:ext cx="6318250" cy="4338638"/>
          </a:xfrm>
          <a:prstGeom prst="rect">
            <a:avLst/>
          </a:prstGeom>
          <a:ln>
            <a:noFill/>
          </a:ln>
          <a:effectLst>
            <a:outerShdw blurRad="292100" dist="139700" dir="2700000" algn="tl" rotWithShape="0">
              <a:srgbClr val="333333">
                <a:alpha val="65000"/>
              </a:srgbClr>
            </a:outerShdw>
          </a:effectLst>
        </p:spPr>
      </p:pic>
      <p:sp>
        <p:nvSpPr>
          <p:cNvPr id="5" name="Curved Right Arrow 4"/>
          <p:cNvSpPr/>
          <p:nvPr/>
        </p:nvSpPr>
        <p:spPr>
          <a:xfrm>
            <a:off x="2362200" y="2551113"/>
            <a:ext cx="1066800" cy="152400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smtClean="0">
                <a:latin typeface="Arial Narrow" panose="020B0606020202030204" pitchFamily="34" charset="0"/>
              </a:rPr>
              <a:t>Step Four – Obtain Electronic Signatures</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000" b="1" dirty="0" smtClean="0">
                <a:solidFill>
                  <a:schemeClr val="bg1"/>
                </a:solidFill>
                <a:latin typeface="Arial Narrow" panose="020B0606020202030204" pitchFamily="34" charset="0"/>
              </a:rPr>
              <a:t>TWO ELECTRONIC SIGNATURES REPRESENTING YOUR CLUB ARE REQUIRED</a:t>
            </a:r>
          </a:p>
        </p:txBody>
      </p:sp>
      <p:sp>
        <p:nvSpPr>
          <p:cNvPr id="6" name="Content Placeholder 2"/>
          <p:cNvSpPr>
            <a:spLocks noGrp="1"/>
          </p:cNvSpPr>
          <p:nvPr>
            <p:ph idx="4294967295"/>
          </p:nvPr>
        </p:nvSpPr>
        <p:spPr>
          <a:xfrm>
            <a:off x="0" y="1103313"/>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dirty="0" smtClean="0">
                <a:solidFill>
                  <a:schemeClr val="accent1"/>
                </a:solidFill>
                <a:latin typeface="Arial Narrow Bold" panose="020B0706020202030204" pitchFamily="34" charset="0"/>
              </a:rPr>
              <a:t>Navigate to the “History Logs” page </a:t>
            </a:r>
            <a:endParaRPr lang="en-US" sz="1800"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Add a name and email address (club president is a good idea) so that there are at least two individuals from your club </a:t>
            </a:r>
            <a:endParaRPr lang="en-US" sz="1400" u="sng" dirty="0">
              <a:solidFill>
                <a:schemeClr val="accent1"/>
              </a:solidFill>
              <a:latin typeface="Arial Narrow Bold" panose="020B0706020202030204" pitchFamily="34" charset="0"/>
            </a:endParaRPr>
          </a:p>
        </p:txBody>
      </p:sp>
      <p:pic>
        <p:nvPicPr>
          <p:cNvPr id="10" name="Picture 9"/>
          <p:cNvPicPr>
            <a:picLocks noChangeAspect="1"/>
          </p:cNvPicPr>
          <p:nvPr/>
        </p:nvPicPr>
        <p:blipFill rotWithShape="1">
          <a:blip r:embed="rId3"/>
          <a:srcRect l="31667" t="27767" r="21667" b="9981"/>
          <a:stretch/>
        </p:blipFill>
        <p:spPr>
          <a:xfrm>
            <a:off x="1981200" y="2057400"/>
            <a:ext cx="6096000" cy="4572000"/>
          </a:xfrm>
          <a:prstGeom prst="rect">
            <a:avLst/>
          </a:prstGeom>
          <a:ln>
            <a:noFill/>
          </a:ln>
          <a:effectLst>
            <a:outerShdw blurRad="292100" dist="139700" dir="2700000" algn="tl" rotWithShape="0">
              <a:srgbClr val="333333">
                <a:alpha val="65000"/>
              </a:srgbClr>
            </a:outerShdw>
          </a:effectLst>
        </p:spPr>
      </p:pic>
      <p:sp>
        <p:nvSpPr>
          <p:cNvPr id="12" name="Curved Right Arrow 11"/>
          <p:cNvSpPr/>
          <p:nvPr/>
        </p:nvSpPr>
        <p:spPr>
          <a:xfrm>
            <a:off x="1257300" y="4718050"/>
            <a:ext cx="1066800" cy="152400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63494" name="TextBox 10"/>
          <p:cNvSpPr txBox="1">
            <a:spLocks noChangeArrowheads="1"/>
          </p:cNvSpPr>
          <p:nvPr/>
        </p:nvSpPr>
        <p:spPr bwMode="auto">
          <a:xfrm>
            <a:off x="173038" y="2981325"/>
            <a:ext cx="1811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i="1">
                <a:solidFill>
                  <a:schemeClr val="accent1"/>
                </a:solidFill>
              </a:rPr>
              <a:t>Here, you should see your name &amp; email address, along with those of the district grants committee members</a:t>
            </a:r>
          </a:p>
        </p:txBody>
      </p:sp>
      <p:sp>
        <p:nvSpPr>
          <p:cNvPr id="13" name="Right Arrow 12"/>
          <p:cNvSpPr/>
          <p:nvPr/>
        </p:nvSpPr>
        <p:spPr>
          <a:xfrm>
            <a:off x="1431925" y="4071938"/>
            <a:ext cx="1387475" cy="2222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START THE ELECTRONIC SIGNATURE PROCESS</a:t>
            </a:r>
          </a:p>
        </p:txBody>
      </p:sp>
      <p:sp>
        <p:nvSpPr>
          <p:cNvPr id="6" name="Content Placeholder 2"/>
          <p:cNvSpPr>
            <a:spLocks noGrp="1"/>
          </p:cNvSpPr>
          <p:nvPr>
            <p:ph idx="4294967295"/>
          </p:nvPr>
        </p:nvSpPr>
        <p:spPr>
          <a:xfrm>
            <a:off x="0" y="1103313"/>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Click the “Administration” tab to return to this page</a:t>
            </a:r>
            <a:endParaRPr lang="en-US" sz="1800" b="1"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Then click “Start Club Signature Process”</a:t>
            </a:r>
            <a:endParaRPr lang="en-US" sz="1400" b="1" u="sng" dirty="0">
              <a:solidFill>
                <a:schemeClr val="accent1"/>
              </a:solidFill>
              <a:latin typeface="Arial Narrow Bold" panose="020B0706020202030204" pitchFamily="34" charset="0"/>
            </a:endParaRPr>
          </a:p>
        </p:txBody>
      </p:sp>
      <p:pic>
        <p:nvPicPr>
          <p:cNvPr id="2" name="Picture 1"/>
          <p:cNvPicPr>
            <a:picLocks noChangeAspect="1"/>
          </p:cNvPicPr>
          <p:nvPr/>
        </p:nvPicPr>
        <p:blipFill rotWithShape="1">
          <a:blip r:embed="rId3"/>
          <a:srcRect l="26667" t="12235" r="40832" b="59604"/>
          <a:stretch/>
        </p:blipFill>
        <p:spPr>
          <a:xfrm>
            <a:off x="996950" y="1981200"/>
            <a:ext cx="7500938" cy="3654425"/>
          </a:xfrm>
          <a:prstGeom prst="rect">
            <a:avLst/>
          </a:prstGeom>
          <a:ln>
            <a:noFill/>
          </a:ln>
          <a:effectLst>
            <a:outerShdw blurRad="292100" dist="139700" dir="2700000" algn="tl" rotWithShape="0">
              <a:srgbClr val="333333">
                <a:alpha val="65000"/>
              </a:srgbClr>
            </a:outerShdw>
          </a:effectLst>
        </p:spPr>
      </p:pic>
      <p:sp>
        <p:nvSpPr>
          <p:cNvPr id="4" name="Curved Left Arrow 3"/>
          <p:cNvSpPr/>
          <p:nvPr/>
        </p:nvSpPr>
        <p:spPr>
          <a:xfrm rot="2885705">
            <a:off x="7439819" y="4595019"/>
            <a:ext cx="1116013" cy="1444625"/>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4168" t="29249" r="26667" b="15909"/>
          <a:stretch/>
        </p:blipFill>
        <p:spPr>
          <a:xfrm>
            <a:off x="1676400" y="2438400"/>
            <a:ext cx="5195888" cy="4090988"/>
          </a:xfrm>
          <a:prstGeom prst="rect">
            <a:avLst/>
          </a:prstGeom>
          <a:ln>
            <a:noFill/>
          </a:ln>
          <a:effectLst>
            <a:outerShdw blurRad="292100" dist="139700" dir="2700000" algn="tl" rotWithShape="0">
              <a:srgbClr val="333333">
                <a:alpha val="65000"/>
              </a:srgbClr>
            </a:outerShdw>
          </a:effectLst>
        </p:spPr>
      </p:pic>
      <p:sp>
        <p:nvSpPr>
          <p:cNvPr id="67587"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START THE ELECTRONIC SIGNATURE PROCESS</a:t>
            </a:r>
          </a:p>
        </p:txBody>
      </p:sp>
      <p:sp>
        <p:nvSpPr>
          <p:cNvPr id="6" name="Content Placeholder 2"/>
          <p:cNvSpPr>
            <a:spLocks noGrp="1"/>
          </p:cNvSpPr>
          <p:nvPr>
            <p:ph idx="4294967295"/>
          </p:nvPr>
        </p:nvSpPr>
        <p:spPr>
          <a:xfrm>
            <a:off x="304800" y="1066800"/>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A new screen will appear</a:t>
            </a:r>
            <a:endParaRPr lang="en-US" sz="1800" b="1"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a:latin typeface="Arial Narrow Bold" panose="020B0706020202030204" pitchFamily="34" charset="0"/>
              </a:rPr>
              <a:t>C</a:t>
            </a:r>
            <a:r>
              <a:rPr lang="en-US" sz="1800" dirty="0" smtClean="0">
                <a:latin typeface="Arial Narrow Bold" panose="020B0706020202030204" pitchFamily="34" charset="0"/>
              </a:rPr>
              <a:t>lick “Send Application for Signature”</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individual(s) you designated will then receive an email with instructions for approving the project via electronic signature</a:t>
            </a:r>
          </a:p>
          <a:p>
            <a:pPr marL="339725" indent="-225425" eaLnBrk="1" fontAlgn="auto" hangingPunct="1">
              <a:spcAft>
                <a:spcPts val="900"/>
              </a:spcAft>
              <a:buClr>
                <a:schemeClr val="accent1"/>
              </a:buClr>
              <a:buSzPct val="125000"/>
              <a:buFont typeface="Wingdings" charset="2"/>
              <a:buChar char="§"/>
              <a:defRPr/>
            </a:pPr>
            <a:endParaRPr lang="en-US" sz="1400" dirty="0">
              <a:solidFill>
                <a:schemeClr val="bg2">
                  <a:lumMod val="10000"/>
                </a:schemeClr>
              </a:solidFill>
            </a:endParaRPr>
          </a:p>
        </p:txBody>
      </p:sp>
      <p:sp>
        <p:nvSpPr>
          <p:cNvPr id="4" name="Curved Left Arrow 3"/>
          <p:cNvSpPr/>
          <p:nvPr/>
        </p:nvSpPr>
        <p:spPr>
          <a:xfrm rot="1986483">
            <a:off x="6551613" y="5189538"/>
            <a:ext cx="1117600" cy="1444625"/>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600" dirty="0" smtClean="0">
                <a:latin typeface="Arial Narrow" panose="020B0606020202030204" pitchFamily="34" charset="0"/>
              </a:rPr>
              <a:t>Step Five – District Approval of Project</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000" dirty="0" smtClean="0">
                <a:solidFill>
                  <a:schemeClr val="bg1"/>
                </a:solidFill>
                <a:latin typeface="Arial Narrow" panose="020B0606020202030204" pitchFamily="34" charset="0"/>
              </a:rPr>
              <a:t>DISTRICT COMMITTEE REVIEW PROCESS</a:t>
            </a:r>
          </a:p>
        </p:txBody>
      </p:sp>
      <p:sp>
        <p:nvSpPr>
          <p:cNvPr id="6" name="Content Placeholder 2"/>
          <p:cNvSpPr>
            <a:spLocks noGrp="1"/>
          </p:cNvSpPr>
          <p:nvPr>
            <p:ph idx="4294967295"/>
          </p:nvPr>
        </p:nvSpPr>
        <p:spPr>
          <a:xfrm>
            <a:off x="304800" y="1447800"/>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When do we get our funds for the project?</a:t>
            </a:r>
            <a:endParaRPr lang="en-US" sz="1800" b="1"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District Grants Committee will review your application for completeness, accuracy, etc.</a:t>
            </a:r>
            <a:endParaRPr lang="en-US" sz="1400" dirty="0" smtClean="0">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Grants Committee will ensure that your club has met the four requirements (payment of dues, completion of most recent district grant reporting, attendance at Grant Management Seminar, and submission of signed MOU)</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Early July: Once your application has been approved, you will receive a message from the “Rotary District Grants Website” that your project is approved and you can begin your project</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a:t>
            </a:r>
            <a:r>
              <a:rPr lang="en-US" sz="1800" dirty="0">
                <a:latin typeface="Arial Narrow Bold" panose="020B0706020202030204" pitchFamily="34" charset="0"/>
              </a:rPr>
              <a:t>grant check will be issued after the four requirements have been </a:t>
            </a:r>
            <a:r>
              <a:rPr lang="en-US" sz="1800" dirty="0" smtClean="0">
                <a:latin typeface="Arial Narrow Bold" panose="020B0706020202030204" pitchFamily="34" charset="0"/>
              </a:rPr>
              <a:t>met</a:t>
            </a:r>
          </a:p>
          <a:p>
            <a:pPr marL="339725" indent="-225425" eaLnBrk="1" fontAlgn="auto" hangingPunct="1">
              <a:spcAft>
                <a:spcPts val="900"/>
              </a:spcAft>
              <a:buClr>
                <a:schemeClr val="accent1"/>
              </a:buClr>
              <a:buSzPct val="125000"/>
              <a:buFont typeface="Wingdings" charset="2"/>
              <a:buChar char="§"/>
              <a:defRPr/>
            </a:pPr>
            <a:endParaRPr lang="en-US" sz="18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Bold" panose="020B0706020202030204" pitchFamily="34" charset="0"/>
              </a:rPr>
              <a:t>IMPORTANT DATES</a:t>
            </a:r>
          </a:p>
        </p:txBody>
      </p:sp>
      <p:sp>
        <p:nvSpPr>
          <p:cNvPr id="9" name="Content Placeholder 2"/>
          <p:cNvSpPr>
            <a:spLocks noGrp="1"/>
          </p:cNvSpPr>
          <p:nvPr>
            <p:ph idx="4294967295"/>
          </p:nvPr>
        </p:nvSpPr>
        <p:spPr>
          <a:xfrm>
            <a:off x="381000" y="1143000"/>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Mark your calendar for these important dates</a:t>
            </a:r>
            <a:endParaRPr lang="en-US" sz="1800" dirty="0" smtClean="0">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May 15		- Final or progress report is due for this year’s projects</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June </a:t>
            </a:r>
            <a:r>
              <a:rPr lang="en-US" sz="1800" dirty="0">
                <a:latin typeface="Arial Narrow Bold" panose="020B0706020202030204" pitchFamily="34" charset="0"/>
              </a:rPr>
              <a:t>15		</a:t>
            </a:r>
            <a:r>
              <a:rPr lang="en-US" sz="1800" dirty="0" smtClean="0">
                <a:latin typeface="Arial Narrow Bold" panose="020B0706020202030204" pitchFamily="34" charset="0"/>
              </a:rPr>
              <a:t>- District </a:t>
            </a:r>
            <a:r>
              <a:rPr lang="en-US" sz="1800" dirty="0">
                <a:latin typeface="Arial Narrow Bold" panose="020B0706020202030204" pitchFamily="34" charset="0"/>
              </a:rPr>
              <a:t>Grant Application Deadline </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June 15-30	- District Grants Committee Review of Applications</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July 13-15		- Announcement of district </a:t>
            </a:r>
            <a:r>
              <a:rPr lang="en-US" sz="1800" dirty="0">
                <a:latin typeface="Arial Narrow Bold" panose="020B0706020202030204" pitchFamily="34" charset="0"/>
              </a:rPr>
              <a:t>g</a:t>
            </a:r>
            <a:r>
              <a:rPr lang="en-US" sz="1800" dirty="0" smtClean="0">
                <a:latin typeface="Arial Narrow Bold" panose="020B0706020202030204" pitchFamily="34" charset="0"/>
              </a:rPr>
              <a:t>rants to be awarded</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After club receives approval notification (this year) to June 30 (next year)</a:t>
            </a:r>
            <a:r>
              <a:rPr lang="en-US" sz="400" dirty="0" smtClean="0">
                <a:latin typeface="Arial Narrow Bold" panose="020B0706020202030204" pitchFamily="34" charset="0"/>
              </a:rPr>
              <a:t> </a:t>
            </a:r>
          </a:p>
          <a:p>
            <a:pPr marL="1828800" lvl="4" indent="0" eaLnBrk="1" fontAlgn="auto" hangingPunct="1">
              <a:spcAft>
                <a:spcPts val="900"/>
              </a:spcAft>
              <a:buClr>
                <a:schemeClr val="accent1"/>
              </a:buClr>
              <a:buSzPct val="125000"/>
              <a:buFont typeface="Arial" panose="020B0604020202020204" pitchFamily="34" charset="0"/>
              <a:buNone/>
              <a:defRPr/>
            </a:pPr>
            <a:r>
              <a:rPr lang="en-US" sz="1800" dirty="0" smtClean="0">
                <a:latin typeface="Arial Narrow Bold" panose="020B0706020202030204" pitchFamily="34" charset="0"/>
              </a:rPr>
              <a:t>- Projects must be started and completed during these dates </a:t>
            </a:r>
          </a:p>
        </p:txBody>
      </p:sp>
      <p:pic>
        <p:nvPicPr>
          <p:cNvPr id="7" name="Picture 6"/>
          <p:cNvPicPr>
            <a:picLocks noChangeAspect="1"/>
          </p:cNvPicPr>
          <p:nvPr/>
        </p:nvPicPr>
        <p:blipFill>
          <a:blip r:embed="rId3"/>
          <a:stretch>
            <a:fillRect/>
          </a:stretch>
        </p:blipFill>
        <p:spPr>
          <a:xfrm>
            <a:off x="2362200" y="4343400"/>
            <a:ext cx="4435475" cy="22177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1000"/>
                                        <p:tgtEl>
                                          <p:spTgt spid="9">
                                            <p:txEl>
                                              <p:pRg st="4" end="4"/>
                                            </p:txEl>
                                          </p:spTgt>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childTnLst>
                                </p:cTn>
                              </p:par>
                            </p:childTnLst>
                          </p:cTn>
                        </p:par>
                        <p:par>
                          <p:cTn id="28" fill="hold" nodeType="afterGroup">
                            <p:stCondLst>
                              <p:cond delay="9000"/>
                            </p:stCondLst>
                            <p:childTnLst>
                              <p:par>
                                <p:cTn id="29" presetID="10" presetClass="entr" presetSubtype="0" fill="hold" nodeType="afterEffect">
                                  <p:stCondLst>
                                    <p:cond delay="50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688" y="1519238"/>
            <a:ext cx="8278812" cy="43084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defTabSz="914400">
              <a:lnSpc>
                <a:spcPct val="150000"/>
              </a:lnSpc>
              <a:buClr>
                <a:srgbClr val="00B4E7"/>
              </a:buClr>
              <a:buFont typeface="Wingdings" pitchFamily="2" charset="2"/>
              <a:buChar char="§"/>
              <a:defRPr/>
            </a:pPr>
            <a:r>
              <a:rPr lang="en-US" kern="0" dirty="0">
                <a:solidFill>
                  <a:srgbClr val="585858"/>
                </a:solidFill>
                <a:latin typeface="Arial Narrow Bold"/>
                <a:cs typeface="Arial"/>
              </a:rPr>
              <a:t>M</a:t>
            </a:r>
            <a:r>
              <a:rPr lang="en-US" kern="0" dirty="0" smtClean="0">
                <a:solidFill>
                  <a:srgbClr val="585858"/>
                </a:solidFill>
                <a:latin typeface="Arial Narrow Bold"/>
                <a:cs typeface="Arial"/>
              </a:rPr>
              <a:t>anage </a:t>
            </a:r>
            <a:r>
              <a:rPr lang="en-US" kern="0" dirty="0">
                <a:solidFill>
                  <a:srgbClr val="585858"/>
                </a:solidFill>
                <a:latin typeface="Arial Narrow Bold"/>
                <a:cs typeface="Arial"/>
              </a:rPr>
              <a:t>a Rotary </a:t>
            </a:r>
            <a:r>
              <a:rPr lang="en-US" kern="0" dirty="0" smtClean="0">
                <a:solidFill>
                  <a:srgbClr val="585858"/>
                </a:solidFill>
                <a:latin typeface="Arial Narrow Bold"/>
                <a:cs typeface="Arial"/>
              </a:rPr>
              <a:t>grant</a:t>
            </a:r>
            <a:endParaRPr lang="en-US" kern="0" dirty="0">
              <a:solidFill>
                <a:srgbClr val="585858"/>
              </a:solidFill>
              <a:latin typeface="Arial Narrow Bold"/>
              <a:cs typeface="Arial"/>
            </a:endParaRPr>
          </a:p>
          <a:p>
            <a:pPr marL="350838" indent="-350838" defTabSz="914400">
              <a:lnSpc>
                <a:spcPct val="150000"/>
              </a:lnSpc>
              <a:buClr>
                <a:srgbClr val="00B4E7"/>
              </a:buClr>
              <a:buFont typeface="Wingdings" pitchFamily="2" charset="2"/>
              <a:buChar char="§"/>
              <a:defRPr/>
            </a:pPr>
            <a:r>
              <a:rPr lang="en-US" kern="0" dirty="0" smtClean="0">
                <a:solidFill>
                  <a:srgbClr val="585858"/>
                </a:solidFill>
                <a:latin typeface="Arial Narrow Bold"/>
                <a:cs typeface="Arial"/>
              </a:rPr>
              <a:t>STEWARDSHIP </a:t>
            </a:r>
            <a:r>
              <a:rPr lang="en-US" kern="0" dirty="0">
                <a:solidFill>
                  <a:srgbClr val="585858"/>
                </a:solidFill>
                <a:latin typeface="Arial Narrow Bold"/>
                <a:cs typeface="Arial"/>
              </a:rPr>
              <a:t>expectations</a:t>
            </a:r>
          </a:p>
          <a:p>
            <a:pPr marL="350838" indent="-350838" defTabSz="914400">
              <a:lnSpc>
                <a:spcPct val="150000"/>
              </a:lnSpc>
              <a:buClr>
                <a:srgbClr val="00B4E7"/>
              </a:buClr>
              <a:buFont typeface="Wingdings" pitchFamily="2" charset="2"/>
              <a:buChar char="§"/>
              <a:defRPr/>
            </a:pPr>
            <a:r>
              <a:rPr lang="en-US" kern="0" dirty="0" smtClean="0">
                <a:solidFill>
                  <a:srgbClr val="585858"/>
                </a:solidFill>
                <a:latin typeface="Arial Narrow Bold"/>
                <a:cs typeface="Arial"/>
              </a:rPr>
              <a:t>Implementing </a:t>
            </a:r>
            <a:r>
              <a:rPr lang="en-US" kern="0" dirty="0">
                <a:solidFill>
                  <a:srgbClr val="585858"/>
                </a:solidFill>
                <a:latin typeface="Arial Narrow Bold"/>
                <a:cs typeface="Arial"/>
              </a:rPr>
              <a:t>the MOU</a:t>
            </a:r>
          </a:p>
          <a:p>
            <a:pPr marL="350838" indent="-350838" defTabSz="914400">
              <a:lnSpc>
                <a:spcPct val="150000"/>
              </a:lnSpc>
              <a:buClr>
                <a:srgbClr val="00B4E7"/>
              </a:buClr>
              <a:buFont typeface="Wingdings" pitchFamily="2" charset="2"/>
              <a:buChar char="§"/>
              <a:defRPr/>
            </a:pPr>
            <a:r>
              <a:rPr lang="en-US" kern="0" dirty="0">
                <a:solidFill>
                  <a:srgbClr val="585858"/>
                </a:solidFill>
                <a:latin typeface="Arial Narrow Bold"/>
                <a:cs typeface="Arial"/>
              </a:rPr>
              <a:t>Qualify clubs to receive grant funds</a:t>
            </a:r>
          </a:p>
        </p:txBody>
      </p:sp>
      <p:sp>
        <p:nvSpPr>
          <p:cNvPr id="24578" name="Title 1"/>
          <p:cNvSpPr txBox="1">
            <a:spLocks/>
          </p:cNvSpPr>
          <p:nvPr/>
        </p:nvSpPr>
        <p:spPr bwMode="auto">
          <a:xfrm>
            <a:off x="8871268" y="914400"/>
            <a:ext cx="45719" cy="217488"/>
          </a:xfrm>
          <a:prstGeom prst="rect">
            <a:avLst/>
          </a:prstGeom>
          <a:noFill/>
          <a:ln w="9525">
            <a:noFill/>
            <a:miter lim="800000"/>
            <a:headEnd/>
            <a:tailEnd/>
          </a:ln>
        </p:spPr>
        <p:txBody>
          <a:bodyPr/>
          <a:lstStyle/>
          <a:p>
            <a:pPr>
              <a:lnSpc>
                <a:spcPct val="80000"/>
              </a:lnSpc>
            </a:pPr>
            <a:endParaRPr lang="en-US" sz="3600" b="1" dirty="0">
              <a:solidFill>
                <a:schemeClr val="bg1"/>
              </a:solidFill>
              <a:latin typeface="Arial Narrow Bold" charset="0"/>
            </a:endParaRPr>
          </a:p>
        </p:txBody>
      </p:sp>
      <p:sp>
        <p:nvSpPr>
          <p:cNvPr id="8" name="Title 7"/>
          <p:cNvSpPr>
            <a:spLocks noGrp="1"/>
          </p:cNvSpPr>
          <p:nvPr>
            <p:ph type="title" idx="4294967295"/>
          </p:nvPr>
        </p:nvSpPr>
        <p:spPr>
          <a:xfrm>
            <a:off x="381000" y="457200"/>
            <a:ext cx="8763000" cy="533400"/>
          </a:xfrm>
          <a:prstGeom prst="rect">
            <a:avLst/>
          </a:prstGeom>
        </p:spPr>
        <p:txBody>
          <a:bodyPr/>
          <a:lstStyle/>
          <a:p>
            <a:r>
              <a:rPr lang="en-US" sz="3200" b="1" dirty="0" smtClean="0">
                <a:solidFill>
                  <a:schemeClr val="bg1"/>
                </a:solidFill>
                <a:latin typeface="Arial Narrow Bold"/>
              </a:rPr>
              <a:t>PURPOSE</a:t>
            </a:r>
            <a:endParaRPr lang="en-US" sz="3200" b="1" dirty="0">
              <a:solidFill>
                <a:schemeClr val="bg1"/>
              </a:solidFill>
              <a:latin typeface="Arial Narrow Bo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THANK YOU!</a:t>
            </a:r>
          </a:p>
        </p:txBody>
      </p:sp>
      <p:pic>
        <p:nvPicPr>
          <p:cNvPr id="79875" name="Picture 4"/>
          <p:cNvPicPr>
            <a:picLocks noChangeAspect="1"/>
          </p:cNvPicPr>
          <p:nvPr/>
        </p:nvPicPr>
        <p:blipFill>
          <a:blip r:embed="rId3"/>
          <a:srcRect/>
          <a:stretch>
            <a:fillRect/>
          </a:stretch>
        </p:blipFill>
        <p:spPr bwMode="auto">
          <a:xfrm>
            <a:off x="76200" y="1752600"/>
            <a:ext cx="8991600" cy="280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429000"/>
            <a:ext cx="97536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77827" name="Rectangle 10"/>
          <p:cNvSpPr txBox="1">
            <a:spLocks noChangeArrowheads="1"/>
          </p:cNvSpPr>
          <p:nvPr/>
        </p:nvSpPr>
        <p:spPr bwMode="auto">
          <a:xfrm>
            <a:off x="114300" y="3581400"/>
            <a:ext cx="8915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2400"/>
              </a:spcAft>
            </a:pPr>
            <a:r>
              <a:rPr lang="en-US" altLang="en-US" sz="4400" dirty="0">
                <a:solidFill>
                  <a:schemeClr val="bg1"/>
                </a:solidFill>
                <a:latin typeface="Arial Narrow Bold" panose="020B0706020202030204" pitchFamily="34" charset="0"/>
              </a:rPr>
              <a:t>FINAL REPORTING</a:t>
            </a:r>
          </a:p>
          <a:p>
            <a:pPr eaLnBrk="1" hangingPunct="1"/>
            <a:r>
              <a:rPr lang="en-US" altLang="en-US" dirty="0">
                <a:solidFill>
                  <a:srgbClr val="01B4E7"/>
                </a:solidFill>
                <a:latin typeface="Arial Narrow" panose="020B0606020202030204" pitchFamily="34" charset="0"/>
              </a:rPr>
              <a:t>District 5320</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DISTRICT GRANT FINAL REPORT</a:t>
            </a:r>
          </a:p>
        </p:txBody>
      </p:sp>
      <p:sp>
        <p:nvSpPr>
          <p:cNvPr id="3" name="Content Placeholder 2"/>
          <p:cNvSpPr>
            <a:spLocks noGrp="1"/>
          </p:cNvSpPr>
          <p:nvPr>
            <p:ph idx="4294967295"/>
          </p:nvPr>
        </p:nvSpPr>
        <p:spPr>
          <a:xfrm>
            <a:off x="533400" y="1219200"/>
            <a:ext cx="79660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ea typeface="+mn-ea"/>
              </a:rPr>
              <a:t>Where can I find the form?</a:t>
            </a:r>
            <a:endParaRPr lang="en-US" sz="1800" b="1" u="sng" dirty="0" smtClean="0">
              <a:solidFill>
                <a:schemeClr val="accent1"/>
              </a:solidFill>
              <a:latin typeface="Arial Narrow Bold" panose="020B0706020202030204" pitchFamily="34" charset="0"/>
              <a:ea typeface="+mn-ea"/>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Go to rotaryresources.org</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Within the “Club” tab, select “Grants” </a:t>
            </a:r>
            <a:endParaRPr lang="en-US" sz="1800" dirty="0">
              <a:latin typeface="Arial Narrow Bold" panose="020B0706020202030204" pitchFamily="34" charset="0"/>
              <a:ea typeface="+mn-ea"/>
            </a:endParaRPr>
          </a:p>
          <a:p>
            <a:pPr marL="285750" indent="-285750" eaLnBrk="1" fontAlgn="auto" hangingPunct="1">
              <a:spcAft>
                <a:spcPts val="0"/>
              </a:spcAft>
              <a:buFont typeface="Arial"/>
              <a:buChar char="•"/>
              <a:defRPr/>
            </a:pPr>
            <a:endParaRPr lang="en-US" sz="1800" dirty="0" smtClean="0">
              <a:ea typeface="+mn-ea"/>
            </a:endParaRPr>
          </a:p>
        </p:txBody>
      </p:sp>
      <p:pic>
        <p:nvPicPr>
          <p:cNvPr id="4" name="Picture 3"/>
          <p:cNvPicPr>
            <a:picLocks noChangeAspect="1"/>
          </p:cNvPicPr>
          <p:nvPr/>
        </p:nvPicPr>
        <p:blipFill rotWithShape="1">
          <a:blip r:embed="rId3"/>
          <a:srcRect l="6667" t="11462" r="7500" b="9980"/>
          <a:stretch/>
        </p:blipFill>
        <p:spPr>
          <a:xfrm>
            <a:off x="1371600" y="2438400"/>
            <a:ext cx="6959600" cy="3581400"/>
          </a:xfrm>
          <a:prstGeom prst="rect">
            <a:avLst/>
          </a:prstGeom>
          <a:ln>
            <a:noFill/>
          </a:ln>
          <a:effectLst>
            <a:outerShdw blurRad="292100" dist="139700" dir="2700000" algn="tl" rotWithShape="0">
              <a:srgbClr val="333333">
                <a:alpha val="65000"/>
              </a:srgbClr>
            </a:outerShdw>
          </a:effectLst>
        </p:spPr>
      </p:pic>
      <p:sp>
        <p:nvSpPr>
          <p:cNvPr id="5" name="Curved Right Arrow 4"/>
          <p:cNvSpPr/>
          <p:nvPr/>
        </p:nvSpPr>
        <p:spPr>
          <a:xfrm>
            <a:off x="928688" y="3200400"/>
            <a:ext cx="457200" cy="1600200"/>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DISTRICT GRANT FINAL REPORT</a:t>
            </a:r>
          </a:p>
        </p:txBody>
      </p:sp>
      <p:sp>
        <p:nvSpPr>
          <p:cNvPr id="3" name="Content Placeholder 2"/>
          <p:cNvSpPr>
            <a:spLocks noGrp="1"/>
          </p:cNvSpPr>
          <p:nvPr>
            <p:ph idx="4294967295"/>
          </p:nvPr>
        </p:nvSpPr>
        <p:spPr>
          <a:xfrm>
            <a:off x="533400" y="1219200"/>
            <a:ext cx="79660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ea typeface="+mn-ea"/>
              </a:rPr>
              <a:t>Where can I find the form?</a:t>
            </a:r>
            <a:endParaRPr lang="en-US" sz="1800" b="1" u="sng" dirty="0" smtClean="0">
              <a:solidFill>
                <a:schemeClr val="accent1"/>
              </a:solidFill>
              <a:latin typeface="Arial Narrow Bold" panose="020B0706020202030204" pitchFamily="34" charset="0"/>
              <a:ea typeface="+mn-ea"/>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Scroll down to select “District Grant Final Report”</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ea typeface="+mn-ea"/>
              </a:rPr>
              <a:t>Save the file to your computer.  Open the file to fill out the final report!</a:t>
            </a:r>
            <a:endParaRPr lang="en-US" sz="1800" dirty="0">
              <a:latin typeface="Arial Narrow Bold" panose="020B0706020202030204" pitchFamily="34" charset="0"/>
              <a:ea typeface="+mn-ea"/>
            </a:endParaRPr>
          </a:p>
          <a:p>
            <a:pPr marL="285750" indent="-285750" eaLnBrk="1" fontAlgn="auto" hangingPunct="1">
              <a:spcAft>
                <a:spcPts val="0"/>
              </a:spcAft>
              <a:buFont typeface="Arial"/>
              <a:buChar char="•"/>
              <a:defRPr/>
            </a:pPr>
            <a:endParaRPr lang="en-US" sz="1600" dirty="0" smtClean="0">
              <a:ea typeface="+mn-ea"/>
            </a:endParaRPr>
          </a:p>
        </p:txBody>
      </p:sp>
      <p:pic>
        <p:nvPicPr>
          <p:cNvPr id="2" name="Picture 1"/>
          <p:cNvPicPr>
            <a:picLocks noChangeAspect="1"/>
          </p:cNvPicPr>
          <p:nvPr/>
        </p:nvPicPr>
        <p:blipFill rotWithShape="1">
          <a:blip r:embed="rId3"/>
          <a:srcRect l="5834" t="12945" r="16389" b="21838"/>
          <a:stretch/>
        </p:blipFill>
        <p:spPr>
          <a:xfrm>
            <a:off x="1565275" y="2601913"/>
            <a:ext cx="7112000" cy="3352800"/>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a:off x="1447800" y="5562600"/>
            <a:ext cx="19050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715" t="5686" r="25452" b="32060"/>
          <a:stretch/>
        </p:blipFill>
        <p:spPr>
          <a:xfrm>
            <a:off x="2895600" y="1600200"/>
            <a:ext cx="5794375" cy="3989388"/>
          </a:xfrm>
          <a:prstGeom prst="rect">
            <a:avLst/>
          </a:prstGeom>
          <a:ln>
            <a:noFill/>
          </a:ln>
          <a:effectLst>
            <a:outerShdw blurRad="292100" dist="139700" dir="2700000" algn="tl" rotWithShape="0">
              <a:srgbClr val="333333">
                <a:alpha val="65000"/>
              </a:srgbClr>
            </a:outerShdw>
          </a:effectLst>
        </p:spPr>
      </p:pic>
      <p:sp>
        <p:nvSpPr>
          <p:cNvPr id="83971"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DISTRICT FINAL REPORT</a:t>
            </a:r>
          </a:p>
        </p:txBody>
      </p:sp>
      <p:sp>
        <p:nvSpPr>
          <p:cNvPr id="8" name="Right Arrow Callout 7"/>
          <p:cNvSpPr/>
          <p:nvPr/>
        </p:nvSpPr>
        <p:spPr>
          <a:xfrm>
            <a:off x="374650" y="2135188"/>
            <a:ext cx="2743200" cy="1722437"/>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3973" name="TextBox 8"/>
          <p:cNvSpPr txBox="1">
            <a:spLocks noChangeArrowheads="1"/>
          </p:cNvSpPr>
          <p:nvPr/>
        </p:nvSpPr>
        <p:spPr bwMode="auto">
          <a:xfrm>
            <a:off x="407988" y="2257425"/>
            <a:ext cx="1676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Either a progress or final report must be filed by May 15</a:t>
            </a:r>
          </a:p>
        </p:txBody>
      </p:sp>
      <p:sp>
        <p:nvSpPr>
          <p:cNvPr id="16" name="Right Arrow Callout 15"/>
          <p:cNvSpPr/>
          <p:nvPr/>
        </p:nvSpPr>
        <p:spPr>
          <a:xfrm>
            <a:off x="349250" y="4140200"/>
            <a:ext cx="2743200" cy="1720850"/>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3975" name="TextBox 16"/>
          <p:cNvSpPr txBox="1">
            <a:spLocks noChangeArrowheads="1"/>
          </p:cNvSpPr>
          <p:nvPr/>
        </p:nvSpPr>
        <p:spPr bwMode="auto">
          <a:xfrm>
            <a:off x="342900" y="4340225"/>
            <a:ext cx="1741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Please answer questions in detail!</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674" t="22234" r="24594" b="13187"/>
          <a:stretch/>
        </p:blipFill>
        <p:spPr>
          <a:xfrm>
            <a:off x="2590800" y="1208088"/>
            <a:ext cx="6324600" cy="4354512"/>
          </a:xfrm>
          <a:prstGeom prst="rect">
            <a:avLst/>
          </a:prstGeom>
          <a:ln>
            <a:noFill/>
          </a:ln>
          <a:effectLst>
            <a:outerShdw blurRad="292100" dist="139700" dir="2700000" algn="tl" rotWithShape="0">
              <a:srgbClr val="333333">
                <a:alpha val="65000"/>
              </a:srgbClr>
            </a:outerShdw>
          </a:effectLst>
        </p:spPr>
      </p:pic>
      <p:sp>
        <p:nvSpPr>
          <p:cNvPr id="86019"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DISTRICT FINAL REPORT (continued)</a:t>
            </a:r>
          </a:p>
        </p:txBody>
      </p:sp>
      <p:sp>
        <p:nvSpPr>
          <p:cNvPr id="11" name="Right Arrow Callout 10"/>
          <p:cNvSpPr/>
          <p:nvPr/>
        </p:nvSpPr>
        <p:spPr>
          <a:xfrm>
            <a:off x="228600" y="1360488"/>
            <a:ext cx="2743200" cy="3816350"/>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6021" name="TextBox 8"/>
          <p:cNvSpPr txBox="1">
            <a:spLocks noChangeArrowheads="1"/>
          </p:cNvSpPr>
          <p:nvPr/>
        </p:nvSpPr>
        <p:spPr bwMode="auto">
          <a:xfrm>
            <a:off x="228600" y="1420813"/>
            <a:ext cx="18288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t>List each receipt on a separate line item.  If you would like to group some expenses into a line item, </a:t>
            </a:r>
            <a:r>
              <a:rPr lang="en-US" altLang="en-US" sz="1800" b="1" i="1" u="sng"/>
              <a:t>prepare a sheet which shows how you added up the items!</a:t>
            </a:r>
          </a:p>
        </p:txBody>
      </p:sp>
      <p:pic>
        <p:nvPicPr>
          <p:cNvPr id="8602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653947">
            <a:off x="3962400" y="5148263"/>
            <a:ext cx="9144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0" y="5899150"/>
            <a:ext cx="6251575" cy="646113"/>
          </a:xfrm>
          <a:prstGeom prst="rect">
            <a:avLst/>
          </a:prstGeom>
          <a:noFill/>
        </p:spPr>
        <p:txBody>
          <a:bodyPr>
            <a:spAutoFit/>
          </a:bodyPr>
          <a:lstStyle/>
          <a:p>
            <a:pPr algn="ctr">
              <a:defRPr/>
            </a:pPr>
            <a:r>
              <a:rPr lang="en-US" sz="1800" b="1" i="1" dirty="0">
                <a:solidFill>
                  <a:schemeClr val="bg1">
                    <a:lumMod val="50000"/>
                  </a:schemeClr>
                </a:solidFill>
              </a:rPr>
              <a:t>Sign your report and don’t forget to save a copy </a:t>
            </a:r>
          </a:p>
          <a:p>
            <a:pPr algn="ctr">
              <a:defRPr/>
            </a:pPr>
            <a:r>
              <a:rPr lang="en-US" sz="1800" b="1" i="1" dirty="0">
                <a:solidFill>
                  <a:schemeClr val="bg1">
                    <a:lumMod val="50000"/>
                  </a:schemeClr>
                </a:solidFill>
              </a:rPr>
              <a:t>of your completed form in pdf. format</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dirty="0" smtClean="0">
                <a:solidFill>
                  <a:schemeClr val="bg1"/>
                </a:solidFill>
                <a:latin typeface="Arial Narrow" panose="020B0606020202030204" pitchFamily="34" charset="0"/>
              </a:rPr>
              <a:t>ASSEMBLE YOUR RECEIPTS </a:t>
            </a:r>
          </a:p>
        </p:txBody>
      </p:sp>
      <p:sp>
        <p:nvSpPr>
          <p:cNvPr id="7" name="Content Placeholder 2"/>
          <p:cNvSpPr>
            <a:spLocks noGrp="1"/>
          </p:cNvSpPr>
          <p:nvPr>
            <p:ph idx="4294967295"/>
          </p:nvPr>
        </p:nvSpPr>
        <p:spPr>
          <a:xfrm>
            <a:off x="207962" y="1295400"/>
            <a:ext cx="4554538"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panose="020B0606020202030204" pitchFamily="34" charset="0"/>
              </a:rPr>
              <a:t>Scan your receipts into one pdf. file</a:t>
            </a:r>
            <a:endParaRPr lang="en-US" sz="1800" b="1" u="sng" dirty="0" smtClean="0">
              <a:solidFill>
                <a:schemeClr val="accent1"/>
              </a:solidFill>
              <a:latin typeface="Arial Narrow" panose="020B06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b="1" dirty="0" smtClean="0">
                <a:latin typeface="Arial Narrow" panose="020B0606020202030204" pitchFamily="34" charset="0"/>
              </a:rPr>
              <a:t>Ensure that the receipt details are visible, and do not fold over portions of receipt</a:t>
            </a:r>
          </a:p>
          <a:p>
            <a:pPr marL="339725" indent="-225425" eaLnBrk="1" fontAlgn="auto" hangingPunct="1">
              <a:spcAft>
                <a:spcPts val="900"/>
              </a:spcAft>
              <a:buClr>
                <a:schemeClr val="accent1"/>
              </a:buClr>
              <a:buSzPct val="125000"/>
              <a:buFont typeface="Wingdings" charset="2"/>
              <a:buChar char="§"/>
              <a:defRPr/>
            </a:pPr>
            <a:r>
              <a:rPr lang="en-US" sz="1800" b="1" dirty="0" smtClean="0">
                <a:latin typeface="Arial Narrow" panose="020B0606020202030204" pitchFamily="34" charset="0"/>
              </a:rPr>
              <a:t>For receipts reported in Mexican pesos, please prepare a separate sheet with explanations of the items and the currency translation to USD</a:t>
            </a:r>
          </a:p>
        </p:txBody>
      </p:sp>
      <p:pic>
        <p:nvPicPr>
          <p:cNvPr id="8" name="Picture 7"/>
          <p:cNvPicPr>
            <a:picLocks noChangeAspect="1"/>
          </p:cNvPicPr>
          <p:nvPr/>
        </p:nvPicPr>
        <p:blipFill>
          <a:blip r:embed="rId3"/>
          <a:stretch>
            <a:fillRect/>
          </a:stretch>
        </p:blipFill>
        <p:spPr>
          <a:xfrm>
            <a:off x="4876800" y="1570038"/>
            <a:ext cx="3881438" cy="4043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1000"/>
                                        <p:tgtEl>
                                          <p:spTgt spid="7">
                                            <p:txEl>
                                              <p:pRg st="2" end="2"/>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SUBMITTING YOUR FINAL REPORT AND RECEIPTS</a:t>
            </a:r>
          </a:p>
        </p:txBody>
      </p:sp>
      <p:sp>
        <p:nvSpPr>
          <p:cNvPr id="6" name="Content Placeholder 2"/>
          <p:cNvSpPr>
            <a:spLocks noGrp="1"/>
          </p:cNvSpPr>
          <p:nvPr>
            <p:ph idx="4294967295"/>
          </p:nvPr>
        </p:nvSpPr>
        <p:spPr>
          <a:xfrm>
            <a:off x="304800" y="1066800"/>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dirty="0" smtClean="0">
                <a:solidFill>
                  <a:schemeClr val="accent1"/>
                </a:solidFill>
                <a:latin typeface="Arial Narrow Bold" panose="020B0706020202030204" pitchFamily="34" charset="0"/>
              </a:rPr>
              <a:t>You must submit a final or progress report along with copies of all project expenses by May 15 (e.g., projects for the 2018-2019 Rotary year need to be reported by May 15, 2019)</a:t>
            </a:r>
            <a:endParaRPr lang="en-US" sz="1800"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Go to matchinggrants.org, find your project, and navigate to the “administration” tab</a:t>
            </a: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Click the “documents” tab to see the screen below:</a:t>
            </a:r>
            <a:endParaRPr lang="en-US" sz="1400" dirty="0" smtClean="0">
              <a:latin typeface="Arial Narrow Bold" panose="020B0706020202030204" pitchFamily="34" charset="0"/>
            </a:endParaRPr>
          </a:p>
        </p:txBody>
      </p:sp>
      <p:pic>
        <p:nvPicPr>
          <p:cNvPr id="2" name="Picture 1"/>
          <p:cNvPicPr>
            <a:picLocks noChangeAspect="1"/>
          </p:cNvPicPr>
          <p:nvPr/>
        </p:nvPicPr>
        <p:blipFill rotWithShape="1">
          <a:blip r:embed="rId3"/>
          <a:srcRect l="15000" t="29249" r="15834" b="5534"/>
          <a:stretch/>
        </p:blipFill>
        <p:spPr>
          <a:xfrm>
            <a:off x="1676400" y="2971800"/>
            <a:ext cx="6324600" cy="3352800"/>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rot="383148">
            <a:off x="1154113" y="3597275"/>
            <a:ext cx="3048000" cy="3683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SUBMITTING YOUR FINAL REPORT AND RECEIPTS</a:t>
            </a:r>
          </a:p>
        </p:txBody>
      </p:sp>
      <p:sp>
        <p:nvSpPr>
          <p:cNvPr id="6" name="Content Placeholder 2"/>
          <p:cNvSpPr>
            <a:spLocks noGrp="1"/>
          </p:cNvSpPr>
          <p:nvPr>
            <p:ph idx="4294967295"/>
          </p:nvPr>
        </p:nvSpPr>
        <p:spPr>
          <a:xfrm>
            <a:off x="381000" y="1143000"/>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dirty="0" smtClean="0">
                <a:solidFill>
                  <a:schemeClr val="accent1"/>
                </a:solidFill>
                <a:latin typeface="Arial Narrow" panose="020B0606020202030204" pitchFamily="34" charset="0"/>
              </a:rPr>
              <a:t>Upload each document (report, scanned receipts, any other supporting document)</a:t>
            </a:r>
            <a:endParaRPr lang="en-US" sz="1800" u="sng" dirty="0" smtClean="0">
              <a:solidFill>
                <a:schemeClr val="accent1"/>
              </a:solidFill>
              <a:latin typeface="Arial Narrow" panose="020B06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panose="020B0606020202030204" pitchFamily="34" charset="0"/>
              </a:rPr>
              <a:t>Documents need to be in pdf. format; the website will not accept Word, Excel, or any other document form</a:t>
            </a:r>
          </a:p>
          <a:p>
            <a:pPr marL="114300" indent="0" eaLnBrk="1" fontAlgn="auto" hangingPunct="1">
              <a:spcAft>
                <a:spcPts val="900"/>
              </a:spcAft>
              <a:buClr>
                <a:schemeClr val="accent1"/>
              </a:buClr>
              <a:buSzPct val="125000"/>
              <a:buFont typeface="Arial" panose="020B0604020202020204" pitchFamily="34" charset="0"/>
              <a:buNone/>
              <a:defRPr/>
            </a:pPr>
            <a:endParaRPr lang="en-US" sz="1400" dirty="0" smtClean="0"/>
          </a:p>
        </p:txBody>
      </p:sp>
      <p:pic>
        <p:nvPicPr>
          <p:cNvPr id="2" name="Picture 1"/>
          <p:cNvPicPr>
            <a:picLocks noChangeAspect="1"/>
          </p:cNvPicPr>
          <p:nvPr/>
        </p:nvPicPr>
        <p:blipFill rotWithShape="1">
          <a:blip r:embed="rId3"/>
          <a:srcRect l="15000" t="44072" r="16667" b="5533"/>
          <a:stretch/>
        </p:blipFill>
        <p:spPr>
          <a:xfrm>
            <a:off x="804863" y="2398713"/>
            <a:ext cx="7534275" cy="3124200"/>
          </a:xfrm>
          <a:prstGeom prst="rect">
            <a:avLst/>
          </a:prstGeom>
          <a:ln>
            <a:noFill/>
          </a:ln>
          <a:effectLst>
            <a:outerShdw blurRad="292100" dist="139700" dir="2700000" algn="tl" rotWithShape="0">
              <a:srgbClr val="333333">
                <a:alpha val="65000"/>
              </a:srgbClr>
            </a:outerShdw>
          </a:effectLst>
        </p:spPr>
      </p:pic>
      <p:sp>
        <p:nvSpPr>
          <p:cNvPr id="3" name="Curved Up Arrow 2"/>
          <p:cNvSpPr/>
          <p:nvPr/>
        </p:nvSpPr>
        <p:spPr>
          <a:xfrm rot="17986622">
            <a:off x="6695281" y="4702969"/>
            <a:ext cx="2027238" cy="10541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en-US" altLang="en-US" sz="2800" b="1" dirty="0" smtClean="0">
                <a:solidFill>
                  <a:schemeClr val="bg1"/>
                </a:solidFill>
                <a:latin typeface="Arial Narrow" panose="020B0606020202030204" pitchFamily="34" charset="0"/>
              </a:rPr>
              <a:t>READY FOR REVIEW?</a:t>
            </a:r>
          </a:p>
        </p:txBody>
      </p:sp>
      <p:sp>
        <p:nvSpPr>
          <p:cNvPr id="6" name="Content Placeholder 2"/>
          <p:cNvSpPr>
            <a:spLocks noGrp="1"/>
          </p:cNvSpPr>
          <p:nvPr>
            <p:ph idx="4294967295"/>
          </p:nvPr>
        </p:nvSpPr>
        <p:spPr>
          <a:xfrm>
            <a:off x="381000" y="1076637"/>
            <a:ext cx="8499475" cy="4419600"/>
          </a:xfrm>
          <a:prstGeom prst="rect">
            <a:avLst/>
          </a:prstGeom>
        </p:spPr>
        <p:txBody>
          <a:bodyPr lIns="0" tIns="0" rIns="0" bIns="0"/>
          <a:lstStyle/>
          <a:p>
            <a:pPr marL="0" indent="0" eaLnBrk="1" fontAlgn="auto" hangingPunct="1">
              <a:spcAft>
                <a:spcPts val="300"/>
              </a:spcAft>
              <a:buFont typeface="Arial"/>
              <a:buNone/>
              <a:defRPr/>
            </a:pPr>
            <a:r>
              <a:rPr lang="en-US" sz="1800" b="1" dirty="0" smtClean="0">
                <a:solidFill>
                  <a:schemeClr val="accent1"/>
                </a:solidFill>
                <a:latin typeface="Arial Narrow Bold" panose="020B0706020202030204" pitchFamily="34" charset="0"/>
              </a:rPr>
              <a:t>Once you are satisfied that you have uploaded all your final project documents, navigate to the “description” tab, and click “Reported”</a:t>
            </a:r>
            <a:endParaRPr lang="en-US" sz="1800" u="sng" dirty="0" smtClean="0">
              <a:solidFill>
                <a:schemeClr val="accent1"/>
              </a:solidFill>
              <a:latin typeface="Arial Narrow Bold" panose="020B0706020202030204" pitchFamily="34" charset="0"/>
            </a:endParaRPr>
          </a:p>
          <a:p>
            <a:pPr marL="339725" indent="-225425" eaLnBrk="1" fontAlgn="auto" hangingPunct="1">
              <a:spcAft>
                <a:spcPts val="900"/>
              </a:spcAft>
              <a:buClr>
                <a:schemeClr val="accent1"/>
              </a:buClr>
              <a:buSzPct val="125000"/>
              <a:buFont typeface="Wingdings" charset="2"/>
              <a:buChar char="§"/>
              <a:defRPr/>
            </a:pPr>
            <a:r>
              <a:rPr lang="en-US" sz="1800" dirty="0" smtClean="0">
                <a:latin typeface="Arial Narrow Bold" panose="020B0706020202030204" pitchFamily="34" charset="0"/>
              </a:rPr>
              <a:t>The District Grant Committee will then review your documents and advise if anything else is required</a:t>
            </a:r>
          </a:p>
          <a:p>
            <a:pPr marL="114300" indent="0" eaLnBrk="1" fontAlgn="auto" hangingPunct="1">
              <a:spcAft>
                <a:spcPts val="900"/>
              </a:spcAft>
              <a:buClr>
                <a:schemeClr val="accent1"/>
              </a:buClr>
              <a:buSzPct val="125000"/>
              <a:buFont typeface="Arial" panose="020B0604020202020204" pitchFamily="34" charset="0"/>
              <a:buNone/>
              <a:defRPr/>
            </a:pPr>
            <a:endParaRPr lang="en-US" sz="1400" dirty="0" smtClean="0"/>
          </a:p>
        </p:txBody>
      </p:sp>
      <p:pic>
        <p:nvPicPr>
          <p:cNvPr id="94212" name="Picture 4"/>
          <p:cNvPicPr>
            <a:picLocks noChangeAspect="1"/>
          </p:cNvPicPr>
          <p:nvPr/>
        </p:nvPicPr>
        <p:blipFill>
          <a:blip r:embed="rId3">
            <a:extLst>
              <a:ext uri="{28A0092B-C50C-407E-A947-70E740481C1C}">
                <a14:useLocalDpi xmlns:a14="http://schemas.microsoft.com/office/drawing/2010/main" val="0"/>
              </a:ext>
            </a:extLst>
          </a:blip>
          <a:srcRect l="14999" t="30731" r="24167" b="20357"/>
          <a:stretch>
            <a:fillRect/>
          </a:stretch>
        </p:blipFill>
        <p:spPr bwMode="auto">
          <a:xfrm>
            <a:off x="1116013" y="2511425"/>
            <a:ext cx="6911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rved Up Arrow 2"/>
          <p:cNvSpPr/>
          <p:nvPr/>
        </p:nvSpPr>
        <p:spPr>
          <a:xfrm rot="17986622">
            <a:off x="7194550" y="5421313"/>
            <a:ext cx="1209675" cy="6477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Right Arrow 8"/>
          <p:cNvSpPr/>
          <p:nvPr/>
        </p:nvSpPr>
        <p:spPr>
          <a:xfrm rot="383148">
            <a:off x="415925" y="2462213"/>
            <a:ext cx="1093788" cy="3683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219200"/>
            <a:ext cx="8496300" cy="4876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hangingPunct="0">
              <a:lnSpc>
                <a:spcPct val="150000"/>
              </a:lnSpc>
              <a:buClr>
                <a:srgbClr val="00B4E7"/>
              </a:buClr>
              <a:buFont typeface="Wingdings" pitchFamily="2" charset="2"/>
              <a:buChar char="§"/>
              <a:defRPr/>
            </a:pPr>
            <a:r>
              <a:rPr lang="en-US" altLang="ko-KR" sz="2800" kern="0" dirty="0" smtClean="0">
                <a:solidFill>
                  <a:srgbClr val="585858"/>
                </a:solidFill>
                <a:latin typeface="Arial Narrow Bold"/>
                <a:ea typeface="굴림" pitchFamily="34" charset="-127"/>
                <a:cs typeface="Arial"/>
              </a:rPr>
              <a:t>District Designated Funds</a:t>
            </a:r>
          </a:p>
          <a:p>
            <a:pPr defTabSz="914400" eaLnBrk="0" hangingPunct="0">
              <a:lnSpc>
                <a:spcPct val="150000"/>
              </a:lnSpc>
              <a:buClr>
                <a:srgbClr val="00B4E7"/>
              </a:buClr>
              <a:buFont typeface="Wingdings" pitchFamily="2" charset="2"/>
              <a:buChar char="§"/>
              <a:defRPr/>
            </a:pPr>
            <a:r>
              <a:rPr lang="en-US" altLang="ko-KR" sz="2800" kern="0" dirty="0" smtClean="0">
                <a:solidFill>
                  <a:srgbClr val="585858"/>
                </a:solidFill>
                <a:latin typeface="Arial Narrow Bold"/>
                <a:ea typeface="굴림" pitchFamily="34" charset="-127"/>
                <a:cs typeface="Arial"/>
              </a:rPr>
              <a:t>Contributed to The Rotary Foundation Annual Fund 3 years ago</a:t>
            </a:r>
          </a:p>
          <a:p>
            <a:pPr lvl="1" defTabSz="914400" eaLnBrk="0" hangingPunct="0">
              <a:lnSpc>
                <a:spcPct val="150000"/>
              </a:lnSpc>
              <a:buClr>
                <a:srgbClr val="00B4E7"/>
              </a:buClr>
              <a:buFont typeface="Wingdings" pitchFamily="2" charset="2"/>
              <a:buChar char="§"/>
              <a:defRPr/>
            </a:pPr>
            <a:r>
              <a:rPr lang="en-US" altLang="ko-KR" kern="0" dirty="0" smtClean="0">
                <a:solidFill>
                  <a:srgbClr val="585858"/>
                </a:solidFill>
                <a:latin typeface="Arial Narrow Bold"/>
                <a:ea typeface="굴림" pitchFamily="34" charset="-127"/>
                <a:cs typeface="Arial"/>
              </a:rPr>
              <a:t>Current year contributions benefit the clubs</a:t>
            </a:r>
          </a:p>
          <a:p>
            <a:pPr marL="457200" lvl="1" indent="0" defTabSz="914400" eaLnBrk="0" hangingPunct="0">
              <a:lnSpc>
                <a:spcPct val="150000"/>
              </a:lnSpc>
              <a:buClr>
                <a:srgbClr val="00B4E7"/>
              </a:buClr>
              <a:buNone/>
              <a:defRPr/>
            </a:pPr>
            <a:r>
              <a:rPr lang="en-US" altLang="ko-KR" kern="0" dirty="0">
                <a:solidFill>
                  <a:srgbClr val="585858"/>
                </a:solidFill>
                <a:latin typeface="Arial Narrow Bold"/>
                <a:ea typeface="굴림" pitchFamily="34" charset="-127"/>
                <a:cs typeface="Arial"/>
              </a:rPr>
              <a:t> </a:t>
            </a:r>
            <a:r>
              <a:rPr lang="en-US" altLang="ko-KR" kern="0" dirty="0" smtClean="0">
                <a:solidFill>
                  <a:srgbClr val="585858"/>
                </a:solidFill>
                <a:latin typeface="Arial Narrow Bold"/>
                <a:ea typeface="굴림" pitchFamily="34" charset="-127"/>
                <a:cs typeface="Arial"/>
              </a:rPr>
              <a:t>   in 3 years </a:t>
            </a:r>
          </a:p>
          <a:p>
            <a:pPr defTabSz="914400" eaLnBrk="0" hangingPunct="0">
              <a:lnSpc>
                <a:spcPct val="150000"/>
              </a:lnSpc>
              <a:buClr>
                <a:srgbClr val="00B4E7"/>
              </a:buClr>
              <a:buFont typeface="Wingdings" pitchFamily="2" charset="2"/>
              <a:buChar char="§"/>
              <a:defRPr/>
            </a:pPr>
            <a:r>
              <a:rPr lang="en-US" altLang="ko-KR" sz="2800" kern="0" dirty="0" smtClean="0">
                <a:solidFill>
                  <a:srgbClr val="585858"/>
                </a:solidFill>
                <a:latin typeface="Arial Narrow Bold"/>
                <a:ea typeface="굴림" pitchFamily="34" charset="-127"/>
                <a:cs typeface="Arial"/>
              </a:rPr>
              <a:t>Invested by The Rotary Foundation</a:t>
            </a:r>
          </a:p>
          <a:p>
            <a:pPr defTabSz="914400" eaLnBrk="0" hangingPunct="0">
              <a:lnSpc>
                <a:spcPct val="150000"/>
              </a:lnSpc>
              <a:buClr>
                <a:srgbClr val="00B4E7"/>
              </a:buClr>
              <a:buFont typeface="Wingdings" pitchFamily="2" charset="2"/>
              <a:buChar char="§"/>
              <a:defRPr/>
            </a:pPr>
            <a:r>
              <a:rPr lang="en-US" altLang="ko-KR" sz="2800" kern="0" dirty="0" smtClean="0">
                <a:solidFill>
                  <a:srgbClr val="585858"/>
                </a:solidFill>
                <a:latin typeface="Arial Narrow Bold"/>
                <a:ea typeface="굴림" pitchFamily="34" charset="-127"/>
                <a:cs typeface="Arial"/>
              </a:rPr>
              <a:t>Returned to clubs in the form of grants</a:t>
            </a:r>
          </a:p>
        </p:txBody>
      </p:sp>
      <p:sp>
        <p:nvSpPr>
          <p:cNvPr id="26626"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endParaRPr lang="en-US" sz="3600" b="1" dirty="0">
              <a:solidFill>
                <a:schemeClr val="bg1"/>
              </a:solidFill>
              <a:latin typeface="Arial Narrow Bold" charset="0"/>
            </a:endParaRPr>
          </a:p>
        </p:txBody>
      </p:sp>
      <p:sp>
        <p:nvSpPr>
          <p:cNvPr id="6" name="Title 5"/>
          <p:cNvSpPr>
            <a:spLocks noGrp="1"/>
          </p:cNvSpPr>
          <p:nvPr>
            <p:ph type="title" idx="4294967295"/>
          </p:nvPr>
        </p:nvSpPr>
        <p:spPr>
          <a:xfrm>
            <a:off x="381000" y="457200"/>
            <a:ext cx="8763000" cy="533400"/>
          </a:xfrm>
          <a:prstGeom prst="rect">
            <a:avLst/>
          </a:prstGeom>
        </p:spPr>
        <p:txBody>
          <a:bodyPr>
            <a:noAutofit/>
          </a:bodyPr>
          <a:lstStyle/>
          <a:p>
            <a:r>
              <a:rPr lang="en-US" sz="3200" dirty="0" smtClean="0">
                <a:solidFill>
                  <a:schemeClr val="bg1"/>
                </a:solidFill>
                <a:latin typeface="Arial Narrow Bold" charset="0"/>
              </a:rPr>
              <a:t>GRANTS ARE FUNDED WITH </a:t>
            </a:r>
            <a:r>
              <a:rPr lang="en-US" altLang="en-US" sz="3200" dirty="0" smtClean="0">
                <a:solidFill>
                  <a:schemeClr val="bg1"/>
                </a:solidFill>
                <a:latin typeface="Arial Narrow Bold" charset="0"/>
              </a:rPr>
              <a:t>“</a:t>
            </a:r>
            <a:r>
              <a:rPr lang="en-US" sz="3200" dirty="0" smtClean="0">
                <a:solidFill>
                  <a:schemeClr val="bg1"/>
                </a:solidFill>
                <a:latin typeface="Arial Narrow Bold" charset="0"/>
              </a:rPr>
              <a:t>DDF</a:t>
            </a:r>
            <a:r>
              <a:rPr lang="en-US" altLang="en-US" sz="3200" dirty="0" smtClean="0">
                <a:solidFill>
                  <a:schemeClr val="bg1"/>
                </a:solidFill>
                <a:latin typeface="Arial Narrow Bold" charset="0"/>
              </a:rPr>
              <a:t>”</a:t>
            </a:r>
            <a:r>
              <a:rPr lang="en-US" sz="3200" dirty="0" smtClean="0">
                <a:solidFill>
                  <a:schemeClr val="bg1"/>
                </a:solidFill>
                <a:latin typeface="Arial Narrow Bold" charset="0"/>
              </a:rPr>
              <a:t/>
            </a:r>
            <a:br>
              <a:rPr lang="en-US" sz="3200" dirty="0" smtClean="0">
                <a:solidFill>
                  <a:schemeClr val="bg1"/>
                </a:solidFill>
                <a:latin typeface="Arial Narrow Bold" charset="0"/>
              </a:rPr>
            </a:b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0" y="3429000"/>
            <a:ext cx="96012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itchFamily="34" charset="0"/>
              <a:ea typeface="ヒラギノ角ゴ Pro W3" pitchFamily="-84" charset="-128"/>
              <a:cs typeface="+mn-cs"/>
            </a:endParaRPr>
          </a:p>
        </p:txBody>
      </p:sp>
      <p:sp>
        <p:nvSpPr>
          <p:cNvPr id="17411" name="Rectangle 10"/>
          <p:cNvSpPr txBox="1">
            <a:spLocks noChangeArrowheads="1"/>
          </p:cNvSpPr>
          <p:nvPr/>
        </p:nvSpPr>
        <p:spPr bwMode="auto">
          <a:xfrm>
            <a:off x="457200" y="35814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457200" rtl="0" eaLnBrk="1" fontAlgn="base" latinLnBrk="0" hangingPunct="1">
              <a:lnSpc>
                <a:spcPct val="100000"/>
              </a:lnSpc>
              <a:spcBef>
                <a:spcPct val="0"/>
              </a:spcBef>
              <a:spcAft>
                <a:spcPts val="24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Narrow Bold" pitchFamily="-84" charset="0"/>
                <a:ea typeface="ヒラギノ角ゴ Pro W3" pitchFamily="-84" charset="-128"/>
                <a:cs typeface="+mn-cs"/>
              </a:rPr>
              <a:t>QUALIFICATION AND STEWARDSHIP</a:t>
            </a:r>
            <a:endParaRPr kumimoji="0" lang="en-US" sz="3600" b="0" i="0" u="none" strike="noStrike" kern="1200" cap="none" spc="0" normalizeH="0" baseline="0" noProof="0" dirty="0">
              <a:ln>
                <a:noFill/>
              </a:ln>
              <a:solidFill>
                <a:prstClr val="white"/>
              </a:solidFill>
              <a:effectLst/>
              <a:uLnTx/>
              <a:uFillTx/>
              <a:latin typeface="Arial Narrow Bold" pitchFamily="-84" charset="0"/>
              <a:ea typeface="ヒラギノ角ゴ Pro W3" pitchFamily="-84" charset="-128"/>
              <a:cs typeface="+mn-cs"/>
            </a:endParaRPr>
          </a:p>
          <a:p>
            <a:pPr marL="0" marR="0" lvl="0" indent="0" algn="ctr" defTabSz="457200" rtl="0" eaLnBrk="1" fontAlgn="base"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Arial Narrow Bold" pitchFamily="-84" charset="0"/>
              <a:ea typeface="ヒラギノ角ゴ Pro W3" pitchFamily="-84" charset="-128"/>
              <a:cs typeface="+mn-cs"/>
            </a:endParaRPr>
          </a:p>
        </p:txBody>
      </p:sp>
    </p:spTree>
    <p:extLst>
      <p:ext uri="{BB962C8B-B14F-4D97-AF65-F5344CB8AC3E}">
        <p14:creationId xmlns:p14="http://schemas.microsoft.com/office/powerpoint/2010/main" val="38669610"/>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1905000"/>
            <a:ext cx="8077200" cy="2323713"/>
          </a:xfrm>
          <a:prstGeom prst="rect">
            <a:avLst/>
          </a:prstGeom>
        </p:spPr>
        <p:txBody>
          <a:bodyPr wrap="square">
            <a:spAutoFit/>
          </a:bodyPr>
          <a:lstStyle/>
          <a:p>
            <a:pPr defTabSz="914400">
              <a:buClr>
                <a:srgbClr val="00B4E7"/>
              </a:buClr>
              <a:buFont typeface="Wingdings" pitchFamily="2" charset="2"/>
              <a:buChar char="§"/>
              <a:defRPr/>
            </a:pPr>
            <a:r>
              <a:rPr lang="en-US" sz="2800" kern="0" dirty="0" smtClean="0">
                <a:solidFill>
                  <a:srgbClr val="585858"/>
                </a:solidFill>
                <a:latin typeface="Arial Narrow Bold"/>
                <a:cs typeface="Arial"/>
              </a:rPr>
              <a:t>Attend a Grant Management Seminar</a:t>
            </a:r>
          </a:p>
          <a:p>
            <a:pPr defTabSz="914400">
              <a:buClr>
                <a:srgbClr val="00B4E7"/>
              </a:buClr>
              <a:buFont typeface="Wingdings" pitchFamily="2" charset="2"/>
              <a:buChar char="§"/>
              <a:defRPr/>
            </a:pPr>
            <a:endParaRPr lang="en-US" sz="1100" kern="0" dirty="0" smtClean="0">
              <a:solidFill>
                <a:srgbClr val="585858"/>
              </a:solidFill>
              <a:latin typeface="Arial Narrow Bold"/>
              <a:cs typeface="Arial"/>
            </a:endParaRPr>
          </a:p>
          <a:p>
            <a:pPr lvl="1">
              <a:buClr>
                <a:srgbClr val="00B4E7"/>
              </a:buClr>
              <a:buFont typeface="Wingdings" pitchFamily="2" charset="2"/>
              <a:buChar char="§"/>
              <a:defRPr/>
            </a:pPr>
            <a:r>
              <a:rPr lang="en-US" sz="2800" kern="0" dirty="0" smtClean="0">
                <a:solidFill>
                  <a:srgbClr val="585858"/>
                </a:solidFill>
                <a:latin typeface="Arial Narrow Bold"/>
                <a:cs typeface="Arial"/>
              </a:rPr>
              <a:t>2 Club Members</a:t>
            </a:r>
          </a:p>
          <a:p>
            <a:pPr lvl="1">
              <a:buClr>
                <a:srgbClr val="00B4E7"/>
              </a:buClr>
              <a:buFont typeface="Wingdings" pitchFamily="2" charset="2"/>
              <a:buChar char="§"/>
              <a:defRPr/>
            </a:pPr>
            <a:endParaRPr lang="en-US" sz="1100" kern="0" dirty="0" smtClean="0">
              <a:solidFill>
                <a:srgbClr val="585858"/>
              </a:solidFill>
              <a:latin typeface="Arial Narrow Bold"/>
              <a:cs typeface="Arial"/>
            </a:endParaRPr>
          </a:p>
          <a:p>
            <a:pPr lvl="1">
              <a:buClr>
                <a:srgbClr val="00B4E7"/>
              </a:buClr>
              <a:buFont typeface="Wingdings" pitchFamily="2" charset="2"/>
              <a:buChar char="§"/>
              <a:defRPr/>
            </a:pPr>
            <a:endParaRPr lang="en-US" sz="1100" kern="0" dirty="0" smtClean="0">
              <a:solidFill>
                <a:srgbClr val="585858"/>
              </a:solidFill>
              <a:latin typeface="Arial Narrow Bold"/>
              <a:cs typeface="Arial"/>
            </a:endParaRPr>
          </a:p>
          <a:p>
            <a:pPr defTabSz="914400">
              <a:buClr>
                <a:srgbClr val="00B4E7"/>
              </a:buClr>
              <a:buFont typeface="Wingdings" pitchFamily="2" charset="2"/>
              <a:buChar char="§"/>
              <a:defRPr/>
            </a:pPr>
            <a:r>
              <a:rPr lang="en-US" sz="2800" kern="0" dirty="0" smtClean="0">
                <a:solidFill>
                  <a:srgbClr val="585858"/>
                </a:solidFill>
                <a:latin typeface="Arial Narrow Bold"/>
                <a:cs typeface="Arial"/>
              </a:rPr>
              <a:t>Submit signed club Memorandum of                                            			Understanding (MOU)</a:t>
            </a:r>
            <a:endParaRPr lang="en-US" sz="2800" kern="0" dirty="0">
              <a:solidFill>
                <a:srgbClr val="585858"/>
              </a:solidFill>
              <a:latin typeface="Arial Narrow Bold"/>
              <a:cs typeface="Arial"/>
            </a:endParaRPr>
          </a:p>
        </p:txBody>
      </p:sp>
      <p:sp>
        <p:nvSpPr>
          <p:cNvPr id="75778" name="Title 1"/>
          <p:cNvSpPr>
            <a:spLocks noGrp="1"/>
          </p:cNvSpPr>
          <p:nvPr>
            <p:ph type="title" idx="4294967295"/>
          </p:nvPr>
        </p:nvSpPr>
        <p:spPr bwMode="auto">
          <a:xfrm>
            <a:off x="381000" y="457200"/>
            <a:ext cx="8763000" cy="533400"/>
          </a:xfrm>
          <a:prstGeom prst="rect">
            <a:avLst/>
          </a:prstGeom>
          <a:noFill/>
          <a:ln>
            <a:miter lim="800000"/>
            <a:headEnd/>
            <a:tailEnd/>
          </a:ln>
        </p:spPr>
        <p:txBody>
          <a:bodyPr vert="horz" wrap="square" numCol="1" compatLnSpc="1">
            <a:prstTxWarp prst="textNoShape">
              <a:avLst/>
            </a:prstTxWarp>
          </a:bodyPr>
          <a:lstStyle/>
          <a:p>
            <a:pPr eaLnBrk="1" hangingPunct="1"/>
            <a:r>
              <a:rPr lang="en-US" sz="2800" b="1" dirty="0" smtClean="0">
                <a:solidFill>
                  <a:srgbClr val="FFFFFF"/>
                </a:solidFill>
                <a:latin typeface="Arial Narrow Bold" charset="0"/>
              </a:rPr>
              <a:t>QUALIFICATION REQUIREMENTS</a:t>
            </a:r>
            <a:br>
              <a:rPr lang="en-US" sz="2800" b="1" dirty="0" smtClean="0">
                <a:solidFill>
                  <a:srgbClr val="FFFFFF"/>
                </a:solidFill>
                <a:latin typeface="Arial Narrow Bold" charset="0"/>
              </a:rPr>
            </a:br>
            <a:endParaRPr lang="en-US" altLang="en-US" sz="2800" dirty="0" smtClean="0">
              <a:latin typeface="Arial Narrow" pitchFamily="34" charset="0"/>
            </a:endParaRPr>
          </a:p>
        </p:txBody>
      </p:sp>
      <p:sp>
        <p:nvSpPr>
          <p:cNvPr id="4" name="TextBox 3"/>
          <p:cNvSpPr txBox="1"/>
          <p:nvPr/>
        </p:nvSpPr>
        <p:spPr>
          <a:xfrm>
            <a:off x="685800" y="1524000"/>
            <a:ext cx="7848600" cy="461665"/>
          </a:xfrm>
          <a:prstGeom prst="rect">
            <a:avLst/>
          </a:prstGeom>
          <a:noFill/>
        </p:spPr>
        <p:txBody>
          <a:bodyPr wrap="square" rtlCol="0">
            <a:spAutoFit/>
          </a:bodyPr>
          <a:lstStyle/>
          <a:p>
            <a:endParaRPr lang="en-US" dirty="0"/>
          </a:p>
        </p:txBody>
      </p:sp>
      <p:sp>
        <p:nvSpPr>
          <p:cNvPr id="5" name="TextBox 4"/>
          <p:cNvSpPr txBox="1"/>
          <p:nvPr/>
        </p:nvSpPr>
        <p:spPr>
          <a:xfrm>
            <a:off x="609600" y="1219200"/>
            <a:ext cx="7848600" cy="461665"/>
          </a:xfrm>
          <a:prstGeom prst="rect">
            <a:avLst/>
          </a:prstGeom>
          <a:noFill/>
        </p:spPr>
        <p:txBody>
          <a:bodyPr wrap="square" rtlCol="0">
            <a:spAutoFit/>
          </a:bodyPr>
          <a:lstStyle/>
          <a:p>
            <a:endParaRPr lang="en-US" dirty="0"/>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bwMode="auto">
          <a:xfrm>
            <a:off x="381000" y="457200"/>
            <a:ext cx="8763000" cy="533400"/>
          </a:xfrm>
          <a:prstGeom prst="rect">
            <a:avLst/>
          </a:prstGeom>
          <a:noFill/>
          <a:ln>
            <a:miter lim="800000"/>
            <a:headEnd/>
            <a:tailEnd/>
          </a:ln>
        </p:spPr>
        <p:txBody>
          <a:bodyPr vert="horz" wrap="square" numCol="1" compatLnSpc="1">
            <a:prstTxWarp prst="textNoShape">
              <a:avLst/>
            </a:prstTxWarp>
          </a:bodyPr>
          <a:lstStyle/>
          <a:p>
            <a:pPr eaLnBrk="1" hangingPunct="1"/>
            <a:r>
              <a:rPr lang="en-US" sz="2800" b="1" dirty="0" smtClean="0">
                <a:solidFill>
                  <a:srgbClr val="FFFFFF"/>
                </a:solidFill>
                <a:latin typeface="Arial Narrow Bold" charset="0"/>
              </a:rPr>
              <a:t>TERMS OF QUALIFICATION</a:t>
            </a:r>
            <a:br>
              <a:rPr lang="en-US" sz="2800" b="1" dirty="0" smtClean="0">
                <a:solidFill>
                  <a:srgbClr val="FFFFFF"/>
                </a:solidFill>
                <a:latin typeface="Arial Narrow Bold" charset="0"/>
              </a:rPr>
            </a:br>
            <a:r>
              <a:rPr lang="en-US" sz="2800" b="1" dirty="0" smtClean="0">
                <a:solidFill>
                  <a:srgbClr val="FFFFFF"/>
                </a:solidFill>
                <a:latin typeface="Arial Narrow Bold" charset="0"/>
              </a:rPr>
              <a:t/>
            </a:r>
            <a:br>
              <a:rPr lang="en-US" sz="2800" b="1" dirty="0" smtClean="0">
                <a:solidFill>
                  <a:srgbClr val="FFFFFF"/>
                </a:solidFill>
                <a:latin typeface="Arial Narrow Bold" charset="0"/>
              </a:rPr>
            </a:br>
            <a:endParaRPr lang="en-US" altLang="en-US" sz="2800" dirty="0" smtClean="0">
              <a:latin typeface="Arial Narrow" pitchFamily="34" charset="0"/>
            </a:endParaRPr>
          </a:p>
        </p:txBody>
      </p:sp>
      <p:sp>
        <p:nvSpPr>
          <p:cNvPr id="4" name="TextBox 3"/>
          <p:cNvSpPr txBox="1"/>
          <p:nvPr/>
        </p:nvSpPr>
        <p:spPr>
          <a:xfrm>
            <a:off x="685800" y="1524000"/>
            <a:ext cx="7848600" cy="461665"/>
          </a:xfrm>
          <a:prstGeom prst="rect">
            <a:avLst/>
          </a:prstGeom>
          <a:noFill/>
        </p:spPr>
        <p:txBody>
          <a:bodyPr wrap="square" rtlCol="0">
            <a:spAutoFit/>
          </a:bodyPr>
          <a:lstStyle/>
          <a:p>
            <a:endParaRPr lang="en-US" dirty="0"/>
          </a:p>
        </p:txBody>
      </p:sp>
      <p:sp>
        <p:nvSpPr>
          <p:cNvPr id="5" name="TextBox 4"/>
          <p:cNvSpPr txBox="1"/>
          <p:nvPr/>
        </p:nvSpPr>
        <p:spPr>
          <a:xfrm>
            <a:off x="609600" y="1219200"/>
            <a:ext cx="7848600" cy="461665"/>
          </a:xfrm>
          <a:prstGeom prst="rect">
            <a:avLst/>
          </a:prstGeom>
          <a:noFill/>
        </p:spPr>
        <p:txBody>
          <a:bodyPr wrap="square" rtlCol="0">
            <a:spAutoFit/>
          </a:bodyPr>
          <a:lstStyle/>
          <a:p>
            <a:endParaRPr lang="en-US" dirty="0"/>
          </a:p>
        </p:txBody>
      </p:sp>
      <p:sp>
        <p:nvSpPr>
          <p:cNvPr id="6" name="Rectangle 5"/>
          <p:cNvSpPr/>
          <p:nvPr/>
        </p:nvSpPr>
        <p:spPr>
          <a:xfrm>
            <a:off x="990600" y="1447800"/>
            <a:ext cx="7010400" cy="4434676"/>
          </a:xfrm>
          <a:prstGeom prst="rect">
            <a:avLst/>
          </a:prstGeom>
        </p:spPr>
        <p:txBody>
          <a:bodyPr wrap="square">
            <a:spAutoFit/>
          </a:bodyPr>
          <a:lstStyle/>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Valid for one year</a:t>
            </a:r>
          </a:p>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Club responsible for grant funds</a:t>
            </a:r>
          </a:p>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Disclose conflicts of interest</a:t>
            </a:r>
          </a:p>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Cooperate with all audits</a:t>
            </a:r>
          </a:p>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Use grant funds properly</a:t>
            </a:r>
          </a:p>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Implement the club MOU</a:t>
            </a:r>
            <a:endParaRPr lang="en-US" sz="3200" kern="0" dirty="0">
              <a:solidFill>
                <a:srgbClr val="585858"/>
              </a:solidFill>
              <a:latin typeface="Arial Narrow Bold"/>
              <a:cs typeface="Arial"/>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1905000"/>
            <a:ext cx="8077200" cy="523220"/>
          </a:xfrm>
          <a:prstGeom prst="rect">
            <a:avLst/>
          </a:prstGeom>
        </p:spPr>
        <p:txBody>
          <a:bodyPr wrap="square">
            <a:spAutoFit/>
          </a:bodyPr>
          <a:lstStyle/>
          <a:p>
            <a:pPr defTabSz="914400">
              <a:buFontTx/>
              <a:buChar char="•"/>
              <a:defRPr/>
            </a:pPr>
            <a:endParaRPr lang="en-US" sz="2800" kern="0" dirty="0">
              <a:solidFill>
                <a:srgbClr val="585858"/>
              </a:solidFill>
              <a:latin typeface="Georgia" pitchFamily="18" charset="0"/>
              <a:cs typeface="Arial"/>
            </a:endParaRPr>
          </a:p>
        </p:txBody>
      </p:sp>
      <p:sp>
        <p:nvSpPr>
          <p:cNvPr id="75778" name="Title 1"/>
          <p:cNvSpPr>
            <a:spLocks noGrp="1"/>
          </p:cNvSpPr>
          <p:nvPr>
            <p:ph type="title" idx="4294967295"/>
          </p:nvPr>
        </p:nvSpPr>
        <p:spPr bwMode="auto">
          <a:xfrm>
            <a:off x="381000" y="457200"/>
            <a:ext cx="8763000" cy="533400"/>
          </a:xfrm>
          <a:prstGeom prst="rect">
            <a:avLst/>
          </a:prstGeom>
          <a:noFill/>
          <a:ln>
            <a:miter lim="800000"/>
            <a:headEnd/>
            <a:tailEnd/>
          </a:ln>
        </p:spPr>
        <p:txBody>
          <a:bodyPr vert="horz" wrap="square" numCol="1" compatLnSpc="1">
            <a:prstTxWarp prst="textNoShape">
              <a:avLst/>
            </a:prstTxWarp>
          </a:bodyPr>
          <a:lstStyle/>
          <a:p>
            <a:pPr eaLnBrk="1" hangingPunct="1"/>
            <a:r>
              <a:rPr lang="en-US" sz="2800" b="1" dirty="0" smtClean="0">
                <a:solidFill>
                  <a:srgbClr val="FFFFFF"/>
                </a:solidFill>
                <a:latin typeface="Arial Narrow Bold" charset="0"/>
              </a:rPr>
              <a:t>MAINTAINING QUALIFICATION</a:t>
            </a:r>
            <a:br>
              <a:rPr lang="en-US" sz="2800" b="1" dirty="0" smtClean="0">
                <a:solidFill>
                  <a:srgbClr val="FFFFFF"/>
                </a:solidFill>
                <a:latin typeface="Arial Narrow Bold" charset="0"/>
              </a:rPr>
            </a:br>
            <a:r>
              <a:rPr lang="en-US" sz="2800" b="1" dirty="0" smtClean="0">
                <a:solidFill>
                  <a:srgbClr val="FFFFFF"/>
                </a:solidFill>
                <a:latin typeface="Arial Narrow Bold" charset="0"/>
              </a:rPr>
              <a:t/>
            </a:r>
            <a:br>
              <a:rPr lang="en-US" sz="2800" b="1" dirty="0" smtClean="0">
                <a:solidFill>
                  <a:srgbClr val="FFFFFF"/>
                </a:solidFill>
                <a:latin typeface="Arial Narrow Bold" charset="0"/>
              </a:rPr>
            </a:br>
            <a:endParaRPr lang="en-US" altLang="en-US" sz="2800" dirty="0" smtClean="0">
              <a:latin typeface="Arial Narrow" pitchFamily="34" charset="0"/>
            </a:endParaRPr>
          </a:p>
        </p:txBody>
      </p:sp>
      <p:sp>
        <p:nvSpPr>
          <p:cNvPr id="4" name="TextBox 3"/>
          <p:cNvSpPr txBox="1"/>
          <p:nvPr/>
        </p:nvSpPr>
        <p:spPr>
          <a:xfrm>
            <a:off x="685800" y="1524000"/>
            <a:ext cx="7848600" cy="461665"/>
          </a:xfrm>
          <a:prstGeom prst="rect">
            <a:avLst/>
          </a:prstGeom>
          <a:noFill/>
        </p:spPr>
        <p:txBody>
          <a:bodyPr wrap="square" rtlCol="0">
            <a:spAutoFit/>
          </a:bodyPr>
          <a:lstStyle/>
          <a:p>
            <a:endParaRPr lang="en-US" dirty="0"/>
          </a:p>
        </p:txBody>
      </p:sp>
      <p:sp>
        <p:nvSpPr>
          <p:cNvPr id="5" name="TextBox 4"/>
          <p:cNvSpPr txBox="1"/>
          <p:nvPr/>
        </p:nvSpPr>
        <p:spPr>
          <a:xfrm>
            <a:off x="609600" y="1219200"/>
            <a:ext cx="7848600" cy="461665"/>
          </a:xfrm>
          <a:prstGeom prst="rect">
            <a:avLst/>
          </a:prstGeom>
          <a:noFill/>
        </p:spPr>
        <p:txBody>
          <a:bodyPr wrap="square" rtlCol="0">
            <a:spAutoFit/>
          </a:bodyPr>
          <a:lstStyle/>
          <a:p>
            <a:endParaRPr lang="en-US" dirty="0"/>
          </a:p>
        </p:txBody>
      </p:sp>
      <p:sp>
        <p:nvSpPr>
          <p:cNvPr id="6" name="Rectangle 5"/>
          <p:cNvSpPr/>
          <p:nvPr/>
        </p:nvSpPr>
        <p:spPr>
          <a:xfrm>
            <a:off x="762000" y="1524000"/>
            <a:ext cx="7162800" cy="3570208"/>
          </a:xfrm>
          <a:prstGeom prst="rect">
            <a:avLst/>
          </a:prstGeom>
        </p:spPr>
        <p:txBody>
          <a:bodyPr wrap="square">
            <a:spAutoFit/>
          </a:bodyPr>
          <a:lstStyle/>
          <a:p>
            <a:pPr defTabSz="914400">
              <a:lnSpc>
                <a:spcPct val="150000"/>
              </a:lnSpc>
              <a:buClr>
                <a:srgbClr val="00B4E7"/>
              </a:buClr>
              <a:buFont typeface="Wingdings" pitchFamily="2" charset="2"/>
              <a:buChar char="§"/>
              <a:defRPr/>
            </a:pPr>
            <a:r>
              <a:rPr lang="en-US" sz="3200" kern="0" dirty="0" smtClean="0">
                <a:solidFill>
                  <a:srgbClr val="585858"/>
                </a:solidFill>
                <a:latin typeface="Arial Narrow Bold"/>
                <a:cs typeface="Arial"/>
              </a:rPr>
              <a:t>Follow terms of club MOU</a:t>
            </a:r>
          </a:p>
          <a:p>
            <a:pPr defTabSz="914400">
              <a:lnSpc>
                <a:spcPct val="150000"/>
              </a:lnSpc>
              <a:buClr>
                <a:srgbClr val="00B4E7"/>
              </a:buClr>
              <a:buFont typeface="Wingdings" pitchFamily="2" charset="2"/>
              <a:buChar char="§"/>
              <a:defRPr/>
            </a:pPr>
            <a:endParaRPr lang="en-US" sz="2000" kern="0" dirty="0" smtClean="0">
              <a:solidFill>
                <a:srgbClr val="585858"/>
              </a:solidFill>
              <a:latin typeface="Arial Narrow Bold"/>
              <a:cs typeface="Arial"/>
            </a:endParaRPr>
          </a:p>
          <a:p>
            <a:pPr defTabSz="914400">
              <a:buClr>
                <a:srgbClr val="00B4E7"/>
              </a:buClr>
              <a:buFont typeface="Wingdings" pitchFamily="2" charset="2"/>
              <a:buChar char="§"/>
              <a:defRPr/>
            </a:pPr>
            <a:r>
              <a:rPr lang="en-US" sz="3200" kern="0" dirty="0" smtClean="0">
                <a:solidFill>
                  <a:srgbClr val="585858"/>
                </a:solidFill>
                <a:latin typeface="Arial Narrow Bold"/>
                <a:cs typeface="Arial"/>
              </a:rPr>
              <a:t>Appoint a club member or committee to       manage club qualification</a:t>
            </a:r>
          </a:p>
          <a:p>
            <a:pPr defTabSz="914400">
              <a:buClr>
                <a:srgbClr val="00B4E7"/>
              </a:buClr>
              <a:buFont typeface="Wingdings" pitchFamily="2" charset="2"/>
              <a:buChar char="§"/>
              <a:defRPr/>
            </a:pPr>
            <a:endParaRPr lang="en-US" sz="2000" kern="0" dirty="0" smtClean="0">
              <a:solidFill>
                <a:srgbClr val="585858"/>
              </a:solidFill>
              <a:latin typeface="Arial Narrow Bold"/>
              <a:cs typeface="Arial"/>
            </a:endParaRPr>
          </a:p>
          <a:p>
            <a:pPr defTabSz="914400">
              <a:buClr>
                <a:srgbClr val="00B4E7"/>
              </a:buClr>
              <a:buFont typeface="Wingdings" pitchFamily="2" charset="2"/>
              <a:buChar char="§"/>
              <a:defRPr/>
            </a:pPr>
            <a:r>
              <a:rPr lang="en-US" sz="3200" kern="0" dirty="0" smtClean="0">
                <a:solidFill>
                  <a:srgbClr val="585858"/>
                </a:solidFill>
                <a:latin typeface="Arial Narrow Bold"/>
                <a:cs typeface="Arial"/>
              </a:rPr>
              <a:t>Fully implement stewardship practices to prevent misuse of funds</a:t>
            </a:r>
            <a:endParaRPr lang="en-US" sz="3200" kern="0" dirty="0">
              <a:solidFill>
                <a:srgbClr val="585858"/>
              </a:solidFill>
              <a:latin typeface="Arial Narrow Bold"/>
              <a:cs typeface="Arial"/>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1905000"/>
            <a:ext cx="8077200" cy="523220"/>
          </a:xfrm>
          <a:prstGeom prst="rect">
            <a:avLst/>
          </a:prstGeom>
        </p:spPr>
        <p:txBody>
          <a:bodyPr wrap="square">
            <a:spAutoFit/>
          </a:bodyPr>
          <a:lstStyle/>
          <a:p>
            <a:pPr defTabSz="914400">
              <a:buFontTx/>
              <a:buChar char="•"/>
              <a:defRPr/>
            </a:pPr>
            <a:endParaRPr lang="en-US" sz="2800" kern="0" dirty="0">
              <a:solidFill>
                <a:srgbClr val="585858"/>
              </a:solidFill>
              <a:latin typeface="Georgia" pitchFamily="18" charset="0"/>
              <a:cs typeface="Arial"/>
            </a:endParaRPr>
          </a:p>
        </p:txBody>
      </p:sp>
      <p:sp>
        <p:nvSpPr>
          <p:cNvPr id="75778" name="Title 1"/>
          <p:cNvSpPr>
            <a:spLocks noGrp="1"/>
          </p:cNvSpPr>
          <p:nvPr>
            <p:ph type="title" idx="4294967295"/>
          </p:nvPr>
        </p:nvSpPr>
        <p:spPr bwMode="auto">
          <a:xfrm>
            <a:off x="381000" y="457200"/>
            <a:ext cx="8763000" cy="533400"/>
          </a:xfrm>
          <a:prstGeom prst="rect">
            <a:avLst/>
          </a:prstGeom>
          <a:noFill/>
          <a:ln>
            <a:miter lim="800000"/>
            <a:headEnd/>
            <a:tailEnd/>
          </a:ln>
        </p:spPr>
        <p:txBody>
          <a:bodyPr vert="horz" wrap="square" numCol="1" compatLnSpc="1">
            <a:prstTxWarp prst="textNoShape">
              <a:avLst/>
            </a:prstTxWarp>
          </a:bodyPr>
          <a:lstStyle/>
          <a:p>
            <a:pPr eaLnBrk="1" hangingPunct="1"/>
            <a:r>
              <a:rPr lang="en-US" sz="2800" b="1" dirty="0" smtClean="0">
                <a:solidFill>
                  <a:srgbClr val="FFFFFF"/>
                </a:solidFill>
                <a:latin typeface="Arial Narrow Bold" charset="0"/>
              </a:rPr>
              <a:t>DISTRICT GRANT MOU SIGNING</a:t>
            </a:r>
            <a:br>
              <a:rPr lang="en-US" sz="2800" b="1" dirty="0" smtClean="0">
                <a:solidFill>
                  <a:srgbClr val="FFFFFF"/>
                </a:solidFill>
                <a:latin typeface="Arial Narrow Bold" charset="0"/>
              </a:rPr>
            </a:br>
            <a:r>
              <a:rPr lang="en-US" sz="2800" b="1" dirty="0" smtClean="0">
                <a:solidFill>
                  <a:srgbClr val="FFFFFF"/>
                </a:solidFill>
                <a:latin typeface="Arial Narrow Bold" charset="0"/>
              </a:rPr>
              <a:t/>
            </a:r>
            <a:br>
              <a:rPr lang="en-US" sz="2800" b="1" dirty="0" smtClean="0">
                <a:solidFill>
                  <a:srgbClr val="FFFFFF"/>
                </a:solidFill>
                <a:latin typeface="Arial Narrow Bold" charset="0"/>
              </a:rPr>
            </a:br>
            <a:r>
              <a:rPr lang="en-US" sz="2800" b="1" dirty="0" smtClean="0">
                <a:solidFill>
                  <a:srgbClr val="FFFFFF"/>
                </a:solidFill>
                <a:latin typeface="Arial Narrow Bold" charset="0"/>
              </a:rPr>
              <a:t/>
            </a:r>
            <a:br>
              <a:rPr lang="en-US" sz="2800" b="1" dirty="0" smtClean="0">
                <a:solidFill>
                  <a:srgbClr val="FFFFFF"/>
                </a:solidFill>
                <a:latin typeface="Arial Narrow Bold" charset="0"/>
              </a:rPr>
            </a:br>
            <a:endParaRPr lang="en-US" altLang="en-US" sz="2800" dirty="0" smtClean="0">
              <a:latin typeface="Arial Narrow" pitchFamily="34" charset="0"/>
            </a:endParaRPr>
          </a:p>
        </p:txBody>
      </p:sp>
      <p:sp>
        <p:nvSpPr>
          <p:cNvPr id="4" name="TextBox 3"/>
          <p:cNvSpPr txBox="1"/>
          <p:nvPr/>
        </p:nvSpPr>
        <p:spPr>
          <a:xfrm>
            <a:off x="685800" y="1524000"/>
            <a:ext cx="7848600" cy="461665"/>
          </a:xfrm>
          <a:prstGeom prst="rect">
            <a:avLst/>
          </a:prstGeom>
          <a:noFill/>
        </p:spPr>
        <p:txBody>
          <a:bodyPr wrap="square" rtlCol="0">
            <a:spAutoFit/>
          </a:bodyPr>
          <a:lstStyle/>
          <a:p>
            <a:endParaRPr lang="en-US" dirty="0"/>
          </a:p>
        </p:txBody>
      </p:sp>
      <p:sp>
        <p:nvSpPr>
          <p:cNvPr id="5" name="TextBox 4"/>
          <p:cNvSpPr txBox="1"/>
          <p:nvPr/>
        </p:nvSpPr>
        <p:spPr>
          <a:xfrm>
            <a:off x="609600" y="1219200"/>
            <a:ext cx="7848600" cy="461665"/>
          </a:xfrm>
          <a:prstGeom prst="rect">
            <a:avLst/>
          </a:prstGeom>
          <a:noFill/>
        </p:spPr>
        <p:txBody>
          <a:bodyPr wrap="square" rtlCol="0">
            <a:spAutoFit/>
          </a:bodyPr>
          <a:lstStyle/>
          <a:p>
            <a:endParaRPr lang="en-US" dirty="0"/>
          </a:p>
        </p:txBody>
      </p:sp>
      <p:sp>
        <p:nvSpPr>
          <p:cNvPr id="6" name="Rectangle 5"/>
          <p:cNvSpPr/>
          <p:nvPr/>
        </p:nvSpPr>
        <p:spPr>
          <a:xfrm>
            <a:off x="762000" y="2090172"/>
            <a:ext cx="7162800" cy="579069"/>
          </a:xfrm>
          <a:prstGeom prst="rect">
            <a:avLst/>
          </a:prstGeom>
        </p:spPr>
        <p:txBody>
          <a:bodyPr wrap="square">
            <a:spAutoFit/>
          </a:bodyPr>
          <a:lstStyle/>
          <a:p>
            <a:pPr lvl="6">
              <a:lnSpc>
                <a:spcPct val="150000"/>
              </a:lnSpc>
              <a:defRPr/>
            </a:pPr>
            <a:endParaRPr lang="en-US" kern="0" dirty="0">
              <a:solidFill>
                <a:srgbClr val="585858"/>
              </a:solidFill>
              <a:latin typeface="Georgia" pitchFamily="18" charset="0"/>
              <a:cs typeface="Arial"/>
            </a:endParaRPr>
          </a:p>
        </p:txBody>
      </p:sp>
      <p:sp>
        <p:nvSpPr>
          <p:cNvPr id="8" name="Rectangle 7"/>
          <p:cNvSpPr/>
          <p:nvPr/>
        </p:nvSpPr>
        <p:spPr>
          <a:xfrm>
            <a:off x="838200" y="1536174"/>
            <a:ext cx="7543800" cy="3108543"/>
          </a:xfrm>
          <a:prstGeom prst="rect">
            <a:avLst/>
          </a:prstGeom>
        </p:spPr>
        <p:txBody>
          <a:bodyPr wrap="square">
            <a:spAutoFit/>
          </a:bodyPr>
          <a:lstStyle/>
          <a:p>
            <a:pPr defTabSz="914400">
              <a:spcBef>
                <a:spcPts val="0"/>
              </a:spcBef>
              <a:buClr>
                <a:srgbClr val="00B4E7"/>
              </a:buClr>
              <a:defRPr/>
            </a:pPr>
            <a:r>
              <a:rPr lang="en-US" sz="2800" kern="0" dirty="0" smtClean="0">
                <a:solidFill>
                  <a:schemeClr val="bg2">
                    <a:lumMod val="25000"/>
                  </a:schemeClr>
                </a:solidFill>
                <a:latin typeface="Arial Narrow Bold"/>
                <a:cs typeface="Arial"/>
              </a:rPr>
              <a:t>WHO SHOULD SIGN THE DISTRICT MOU?</a:t>
            </a:r>
          </a:p>
          <a:p>
            <a:pPr defTabSz="914400">
              <a:spcBef>
                <a:spcPts val="0"/>
              </a:spcBef>
              <a:buClr>
                <a:srgbClr val="00B4E7"/>
              </a:buClr>
              <a:buFont typeface="Wingdings" pitchFamily="2" charset="2"/>
              <a:buChar char="§"/>
              <a:defRPr/>
            </a:pPr>
            <a:endParaRPr lang="en-US" kern="0" dirty="0" smtClean="0">
              <a:solidFill>
                <a:schemeClr val="bg2">
                  <a:lumMod val="25000"/>
                </a:schemeClr>
              </a:solidFill>
              <a:latin typeface="Arial Narrow Bold"/>
              <a:cs typeface="Arial"/>
            </a:endParaRPr>
          </a:p>
          <a:p>
            <a:pPr marL="457200" indent="-457200" defTabSz="914400">
              <a:spcBef>
                <a:spcPts val="0"/>
              </a:spcBef>
              <a:buClr>
                <a:srgbClr val="00B4E7"/>
              </a:buClr>
              <a:buFont typeface="Wingdings" pitchFamily="2" charset="2"/>
              <a:buChar char="§"/>
              <a:defRPr/>
            </a:pPr>
            <a:r>
              <a:rPr lang="en-US" kern="0" dirty="0" smtClean="0">
                <a:solidFill>
                  <a:schemeClr val="bg2">
                    <a:lumMod val="25000"/>
                  </a:schemeClr>
                </a:solidFill>
                <a:latin typeface="Arial Narrow Bold"/>
                <a:cs typeface="Arial"/>
              </a:rPr>
              <a:t>Clubs applying for a District Grant for a local community-based project only</a:t>
            </a:r>
          </a:p>
          <a:p>
            <a:pPr marL="457200" indent="-457200" defTabSz="914400">
              <a:spcBef>
                <a:spcPts val="0"/>
              </a:spcBef>
              <a:buClr>
                <a:srgbClr val="00B4E7"/>
              </a:buClr>
              <a:buFont typeface="Wingdings" pitchFamily="2" charset="2"/>
              <a:buChar char="§"/>
              <a:defRPr/>
            </a:pPr>
            <a:endParaRPr lang="en-US" kern="0" dirty="0" smtClean="0">
              <a:solidFill>
                <a:schemeClr val="bg2">
                  <a:lumMod val="25000"/>
                </a:schemeClr>
              </a:solidFill>
              <a:latin typeface="Arial Narrow Bold"/>
              <a:cs typeface="Arial"/>
            </a:endParaRPr>
          </a:p>
          <a:p>
            <a:pPr marL="457200" indent="-457200" defTabSz="914400">
              <a:spcBef>
                <a:spcPts val="0"/>
              </a:spcBef>
              <a:buClr>
                <a:srgbClr val="00B4E7"/>
              </a:buClr>
              <a:buFont typeface="Wingdings" pitchFamily="2" charset="2"/>
              <a:buChar char="§"/>
              <a:defRPr/>
            </a:pPr>
            <a:endParaRPr lang="en-US" kern="0" dirty="0" smtClean="0">
              <a:solidFill>
                <a:schemeClr val="bg2">
                  <a:lumMod val="25000"/>
                </a:schemeClr>
              </a:solidFill>
              <a:latin typeface="Arial Narrow Bold"/>
              <a:cs typeface="Arial"/>
            </a:endParaRPr>
          </a:p>
          <a:p>
            <a:pPr marL="457200" indent="-457200" defTabSz="914400">
              <a:spcBef>
                <a:spcPts val="0"/>
              </a:spcBef>
              <a:buClr>
                <a:srgbClr val="00B4E7"/>
              </a:buClr>
              <a:buFont typeface="Wingdings" pitchFamily="2" charset="2"/>
              <a:buChar char="§"/>
              <a:defRPr/>
            </a:pPr>
            <a:r>
              <a:rPr lang="en-US" kern="0" dirty="0" smtClean="0">
                <a:solidFill>
                  <a:schemeClr val="bg2">
                    <a:lumMod val="25000"/>
                  </a:schemeClr>
                </a:solidFill>
                <a:latin typeface="Arial Narrow Bold"/>
                <a:cs typeface="Arial"/>
              </a:rPr>
              <a:t>District MOU must be signed by President Elect (2019-2020) and Project Chair</a:t>
            </a:r>
            <a:endParaRPr lang="en-US" dirty="0">
              <a:solidFill>
                <a:schemeClr val="bg2">
                  <a:lumMod val="25000"/>
                </a:schemeClr>
              </a:solidFill>
              <a:latin typeface="Arial Narrow Bold"/>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2962" y="389106"/>
            <a:ext cx="6303523" cy="646331"/>
          </a:xfrm>
          <a:prstGeom prst="rect">
            <a:avLst/>
          </a:prstGeom>
          <a:noFill/>
        </p:spPr>
        <p:txBody>
          <a:bodyPr wrap="square" rtlCol="0">
            <a:spAutoFit/>
          </a:bodyPr>
          <a:lstStyle/>
          <a:p>
            <a:pPr algn="ctr"/>
            <a:r>
              <a:rPr lang="en-US" sz="3600" dirty="0" smtClean="0">
                <a:solidFill>
                  <a:schemeClr val="bg1"/>
                </a:solidFill>
                <a:latin typeface="Arial Narrow Bold"/>
              </a:rPr>
              <a:t>CONTACTS</a:t>
            </a:r>
            <a:endParaRPr lang="en-US" sz="3600" dirty="0">
              <a:solidFill>
                <a:schemeClr val="bg1"/>
              </a:solidFill>
              <a:latin typeface="Arial Narrow Bold"/>
            </a:endParaRPr>
          </a:p>
        </p:txBody>
      </p:sp>
      <p:sp>
        <p:nvSpPr>
          <p:cNvPr id="3" name="TextBox 2"/>
          <p:cNvSpPr txBox="1"/>
          <p:nvPr/>
        </p:nvSpPr>
        <p:spPr>
          <a:xfrm>
            <a:off x="710119" y="990600"/>
            <a:ext cx="7743217" cy="5632311"/>
          </a:xfrm>
          <a:prstGeom prst="rect">
            <a:avLst/>
          </a:prstGeom>
          <a:noFill/>
        </p:spPr>
        <p:txBody>
          <a:bodyPr wrap="square" rtlCol="0">
            <a:spAutoFit/>
          </a:bodyPr>
          <a:lstStyle/>
          <a:p>
            <a:r>
              <a:rPr lang="en-US" sz="2000" b="1" dirty="0" smtClean="0">
                <a:solidFill>
                  <a:schemeClr val="bg2">
                    <a:lumMod val="10000"/>
                  </a:schemeClr>
                </a:solidFill>
                <a:latin typeface="Arial Narrow Bold"/>
              </a:rPr>
              <a:t>District Rotary Foundation Committee Chair</a:t>
            </a:r>
          </a:p>
          <a:p>
            <a:r>
              <a:rPr lang="en-US" dirty="0" smtClean="0">
                <a:solidFill>
                  <a:schemeClr val="tx1">
                    <a:lumMod val="50000"/>
                  </a:schemeClr>
                </a:solidFill>
                <a:latin typeface="Arial Narrow Bold"/>
              </a:rPr>
              <a:t>	Jim Paddock</a:t>
            </a:r>
            <a:r>
              <a:rPr lang="en-US" dirty="0" smtClean="0">
                <a:latin typeface="Arial Narrow Bold"/>
              </a:rPr>
              <a:t>	</a:t>
            </a:r>
            <a:r>
              <a:rPr lang="en-US" smtClean="0">
                <a:latin typeface="Arial Narrow Bold"/>
              </a:rPr>
              <a:t>	</a:t>
            </a:r>
            <a:r>
              <a:rPr lang="en-US" smtClean="0">
                <a:latin typeface="Arial Narrow Bold"/>
                <a:hlinkClick r:id="rId2"/>
              </a:rPr>
              <a:t>jpaddock1415@att.net</a:t>
            </a:r>
            <a:endParaRPr lang="en-US"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Grants Subcommittee Chair</a:t>
            </a:r>
          </a:p>
          <a:p>
            <a:r>
              <a:rPr lang="en-US" dirty="0" smtClean="0">
                <a:solidFill>
                  <a:schemeClr val="tx1">
                    <a:lumMod val="50000"/>
                  </a:schemeClr>
                </a:solidFill>
                <a:latin typeface="Arial Narrow Bold"/>
              </a:rPr>
              <a:t>	Helen Maxwell</a:t>
            </a:r>
            <a:r>
              <a:rPr lang="en-US" dirty="0" smtClean="0">
                <a:latin typeface="Arial Narrow Bold"/>
              </a:rPr>
              <a:t>		</a:t>
            </a:r>
            <a:r>
              <a:rPr lang="en-US" dirty="0" smtClean="0">
                <a:latin typeface="Arial Narrow Bold"/>
                <a:hlinkClick r:id="rId3"/>
              </a:rPr>
              <a:t>helenrotary@2maxwells.com</a:t>
            </a:r>
            <a:endParaRPr lang="en-US" dirty="0"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District Grants Subcommittee Ch</a:t>
            </a:r>
            <a:r>
              <a:rPr lang="en-US" sz="2000" b="1" dirty="0" smtClean="0">
                <a:solidFill>
                  <a:schemeClr val="tx1">
                    <a:lumMod val="50000"/>
                  </a:schemeClr>
                </a:solidFill>
                <a:latin typeface="Arial Narrow Bold"/>
              </a:rPr>
              <a:t>air</a:t>
            </a:r>
          </a:p>
          <a:p>
            <a:r>
              <a:rPr lang="en-US" dirty="0" smtClean="0">
                <a:solidFill>
                  <a:schemeClr val="tx1">
                    <a:lumMod val="50000"/>
                  </a:schemeClr>
                </a:solidFill>
                <a:latin typeface="Arial Narrow Bold"/>
              </a:rPr>
              <a:t>	Stacey Giannoulis</a:t>
            </a:r>
            <a:r>
              <a:rPr lang="en-US" dirty="0" smtClean="0">
                <a:latin typeface="Arial Narrow Bold"/>
              </a:rPr>
              <a:t>	</a:t>
            </a:r>
            <a:r>
              <a:rPr lang="en-US" dirty="0" smtClean="0">
                <a:latin typeface="Arial Narrow Bold"/>
                <a:hlinkClick r:id="rId4"/>
              </a:rPr>
              <a:t>rotarystacey@gmail.com</a:t>
            </a:r>
            <a:endParaRPr lang="en-US" dirty="0"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Global Grants Subcommittee Chair</a:t>
            </a:r>
          </a:p>
          <a:p>
            <a:r>
              <a:rPr lang="en-US" dirty="0" smtClean="0">
                <a:solidFill>
                  <a:schemeClr val="tx1">
                    <a:lumMod val="50000"/>
                  </a:schemeClr>
                </a:solidFill>
                <a:latin typeface="Arial Narrow Bold"/>
              </a:rPr>
              <a:t>	</a:t>
            </a:r>
            <a:r>
              <a:rPr lang="en-US" dirty="0" smtClean="0">
                <a:latin typeface="Arial Narrow Bold"/>
              </a:rPr>
              <a:t>		</a:t>
            </a:r>
          </a:p>
          <a:p>
            <a:endParaRPr lang="en-US" sz="2000" b="1" dirty="0" smtClean="0">
              <a:solidFill>
                <a:schemeClr val="bg2">
                  <a:lumMod val="10000"/>
                </a:schemeClr>
              </a:solidFill>
              <a:latin typeface="Arial Narrow Bold"/>
            </a:endParaRPr>
          </a:p>
          <a:p>
            <a:r>
              <a:rPr lang="en-US" sz="2000" b="1" dirty="0" smtClean="0">
                <a:solidFill>
                  <a:schemeClr val="bg2">
                    <a:lumMod val="10000"/>
                  </a:schemeClr>
                </a:solidFill>
                <a:latin typeface="Arial Narrow Bold"/>
              </a:rPr>
              <a:t>International Service Chairs</a:t>
            </a:r>
          </a:p>
          <a:p>
            <a:r>
              <a:rPr lang="en-US" sz="2000" b="1" dirty="0" smtClean="0">
                <a:solidFill>
                  <a:schemeClr val="bg2">
                    <a:lumMod val="10000"/>
                  </a:schemeClr>
                </a:solidFill>
                <a:latin typeface="Arial Narrow Bold"/>
              </a:rPr>
              <a:t>	</a:t>
            </a:r>
            <a:r>
              <a:rPr lang="en-US" dirty="0" smtClean="0">
                <a:solidFill>
                  <a:schemeClr val="bg2">
                    <a:lumMod val="10000"/>
                  </a:schemeClr>
                </a:solidFill>
                <a:latin typeface="Arial Narrow Bold"/>
              </a:rPr>
              <a:t>John Perry</a:t>
            </a:r>
            <a:r>
              <a:rPr lang="en-US" b="1" dirty="0" smtClean="0">
                <a:solidFill>
                  <a:schemeClr val="bg2">
                    <a:lumMod val="10000"/>
                  </a:schemeClr>
                </a:solidFill>
                <a:latin typeface="Arial Narrow Bold"/>
              </a:rPr>
              <a:t>		</a:t>
            </a:r>
            <a:r>
              <a:rPr lang="en-US" dirty="0" smtClean="0">
                <a:latin typeface="Arial Narrow Bold"/>
                <a:hlinkClick r:id="rId5"/>
              </a:rPr>
              <a:t>jsprotary@gmail.com</a:t>
            </a:r>
            <a:endParaRPr lang="en-US" b="1" u="sng" dirty="0" smtClean="0">
              <a:solidFill>
                <a:schemeClr val="bg2">
                  <a:lumMod val="10000"/>
                </a:schemeClr>
              </a:solidFill>
              <a:latin typeface="Arial Narrow Bold"/>
            </a:endParaRPr>
          </a:p>
          <a:p>
            <a:r>
              <a:rPr lang="en-US" b="1" dirty="0" smtClean="0">
                <a:solidFill>
                  <a:schemeClr val="bg2">
                    <a:lumMod val="10000"/>
                  </a:schemeClr>
                </a:solidFill>
                <a:latin typeface="Arial Narrow Bold"/>
              </a:rPr>
              <a:t>		</a:t>
            </a:r>
            <a:r>
              <a:rPr lang="en-US" sz="2000" b="1" dirty="0" smtClean="0">
                <a:solidFill>
                  <a:schemeClr val="bg2">
                    <a:lumMod val="10000"/>
                  </a:schemeClr>
                </a:solidFill>
                <a:latin typeface="Arial Narrow Bold"/>
              </a:rPr>
              <a:t>	</a:t>
            </a:r>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429000"/>
            <a:ext cx="96012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itchFamily="34" charset="0"/>
              <a:ea typeface="ヒラギノ角ゴ Pro W3" pitchFamily="-84" charset="-128"/>
              <a:cs typeface="+mn-cs"/>
            </a:endParaRPr>
          </a:p>
        </p:txBody>
      </p:sp>
      <p:sp>
        <p:nvSpPr>
          <p:cNvPr id="17411" name="Rectangle 10"/>
          <p:cNvSpPr txBox="1">
            <a:spLocks noChangeArrowheads="1"/>
          </p:cNvSpPr>
          <p:nvPr/>
        </p:nvSpPr>
        <p:spPr bwMode="auto">
          <a:xfrm>
            <a:off x="152400" y="3581400"/>
            <a:ext cx="937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ctr" defTabSz="457200" rtl="0" eaLnBrk="1" fontAlgn="base" latinLnBrk="0" hangingPunct="1">
              <a:lnSpc>
                <a:spcPct val="100000"/>
              </a:lnSpc>
              <a:spcBef>
                <a:spcPct val="0"/>
              </a:spcBef>
              <a:spcAft>
                <a:spcPts val="2400"/>
              </a:spcAft>
              <a:buClrTx/>
              <a:buSzTx/>
              <a:buFontTx/>
              <a:buNone/>
              <a:tabLst/>
              <a:defRPr/>
            </a:pPr>
            <a:r>
              <a:rPr kumimoji="0" lang="en-US" sz="4000" dirty="0" smtClean="0">
                <a:solidFill>
                  <a:prstClr val="white"/>
                </a:solidFill>
                <a:latin typeface="Arial Narrow Bold" pitchFamily="-84" charset="0"/>
                <a:cs typeface="+mn-cs"/>
              </a:rPr>
              <a:t>BREAK</a:t>
            </a:r>
          </a:p>
          <a:p>
            <a:pPr marL="0" marR="0" lvl="0" indent="0" algn="l" defTabSz="457200" rtl="0" eaLnBrk="1" fontAlgn="base" latinLnBrk="0" hangingPunct="1">
              <a:lnSpc>
                <a:spcPct val="100000"/>
              </a:lnSpc>
              <a:spcBef>
                <a:spcPct val="0"/>
              </a:spcBef>
              <a:spcAft>
                <a:spcPts val="240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Narrow Bold" pitchFamily="-84" charset="0"/>
              <a:ea typeface="ヒラギノ角ゴ Pro W3" pitchFamily="-84" charset="-128"/>
              <a:cs typeface="+mn-cs"/>
            </a:endParaRPr>
          </a:p>
          <a:p>
            <a:pPr marL="0" marR="0" lvl="0" indent="0" algn="ctr" defTabSz="457200" rtl="0" eaLnBrk="1" fontAlgn="base"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Arial Narrow Bold" pitchFamily="-84" charset="0"/>
              <a:ea typeface="ヒラギノ角ゴ Pro W3" pitchFamily="-84" charset="-128"/>
              <a:cs typeface="+mn-cs"/>
            </a:endParaRPr>
          </a:p>
        </p:txBody>
      </p:sp>
    </p:spTree>
    <p:extLst>
      <p:ext uri="{BB962C8B-B14F-4D97-AF65-F5344CB8AC3E}">
        <p14:creationId xmlns:p14="http://schemas.microsoft.com/office/powerpoint/2010/main" val="38669610"/>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0" y="3429000"/>
            <a:ext cx="96012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itchFamily="34" charset="0"/>
              <a:ea typeface="ヒラギノ角ゴ Pro W3" pitchFamily="-84" charset="-128"/>
              <a:cs typeface="+mn-cs"/>
            </a:endParaRPr>
          </a:p>
        </p:txBody>
      </p:sp>
      <p:sp>
        <p:nvSpPr>
          <p:cNvPr id="17411" name="Rectangle 10"/>
          <p:cNvSpPr txBox="1">
            <a:spLocks noChangeArrowheads="1"/>
          </p:cNvSpPr>
          <p:nvPr/>
        </p:nvSpPr>
        <p:spPr bwMode="auto">
          <a:xfrm>
            <a:off x="152400" y="3581400"/>
            <a:ext cx="937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457200" rtl="0" eaLnBrk="1" fontAlgn="base" latinLnBrk="0" hangingPunct="1">
              <a:lnSpc>
                <a:spcPct val="100000"/>
              </a:lnSpc>
              <a:spcBef>
                <a:spcPct val="0"/>
              </a:spcBef>
              <a:spcAft>
                <a:spcPts val="2400"/>
              </a:spcAft>
              <a:buClrTx/>
              <a:buSzTx/>
              <a:buFontTx/>
              <a:buNone/>
              <a:tabLst/>
              <a:defRPr/>
            </a:pPr>
            <a:r>
              <a:rPr kumimoji="0" lang="en-US" sz="4000" dirty="0">
                <a:solidFill>
                  <a:prstClr val="white"/>
                </a:solidFill>
                <a:latin typeface="Arial Narrow Bold" pitchFamily="-84" charset="0"/>
                <a:cs typeface="+mn-cs"/>
              </a:rPr>
              <a:t>HOW TO </a:t>
            </a:r>
            <a:r>
              <a:rPr kumimoji="0" lang="en-US" sz="4000" dirty="0" smtClean="0">
                <a:solidFill>
                  <a:prstClr val="white"/>
                </a:solidFill>
                <a:latin typeface="Arial Narrow Bold" pitchFamily="-84" charset="0"/>
                <a:cs typeface="+mn-cs"/>
              </a:rPr>
              <a:t>CREATE A GLOBAL GRANT</a:t>
            </a:r>
            <a:endParaRPr kumimoji="0" lang="en-US" sz="4000" b="0" i="0" u="none" strike="noStrike" kern="1200" cap="none" spc="0" normalizeH="0" baseline="0" noProof="0" dirty="0">
              <a:ln>
                <a:noFill/>
              </a:ln>
              <a:solidFill>
                <a:prstClr val="white"/>
              </a:solidFill>
              <a:effectLst/>
              <a:uLnTx/>
              <a:uFillTx/>
              <a:latin typeface="Arial Narrow Bold" pitchFamily="-84" charset="0"/>
              <a:ea typeface="ヒラギノ角ゴ Pro W3" pitchFamily="-84" charset="-128"/>
              <a:cs typeface="+mn-cs"/>
            </a:endParaRPr>
          </a:p>
          <a:p>
            <a:pPr marL="0" marR="0" lvl="0" indent="0" algn="ctr" defTabSz="457200" rtl="0" eaLnBrk="1" fontAlgn="base"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Arial Narrow Bold" pitchFamily="-84" charset="0"/>
              <a:ea typeface="ヒラギノ角ゴ Pro W3" pitchFamily="-84" charset="-128"/>
              <a:cs typeface="+mn-cs"/>
            </a:endParaRPr>
          </a:p>
        </p:txBody>
      </p:sp>
    </p:spTree>
    <p:extLst>
      <p:ext uri="{BB962C8B-B14F-4D97-AF65-F5344CB8AC3E}">
        <p14:creationId xmlns:p14="http://schemas.microsoft.com/office/powerpoint/2010/main" val="38669610"/>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SUCCESSFUL ROTARY GRANTS</a:t>
            </a:r>
          </a:p>
        </p:txBody>
      </p:sp>
      <p:sp>
        <p:nvSpPr>
          <p:cNvPr id="21507" name="Content Placeholder 2"/>
          <p:cNvSpPr txBox="1">
            <a:spLocks/>
          </p:cNvSpPr>
          <p:nvPr/>
        </p:nvSpPr>
        <p:spPr bwMode="auto">
          <a:xfrm>
            <a:off x="457200" y="1219200"/>
            <a:ext cx="3429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r>
              <a:rPr kumimoji="0" lang="en-US" altLang="ko-KR" sz="3200" b="0" i="0" u="none" strike="noStrike" kern="0" cap="none" spc="0" normalizeH="0" baseline="0" noProof="0" dirty="0" smtClean="0">
                <a:ln>
                  <a:noFill/>
                </a:ln>
                <a:solidFill>
                  <a:srgbClr val="585858"/>
                </a:solidFill>
                <a:effectLst/>
                <a:uLnTx/>
                <a:uFillTx/>
                <a:latin typeface="Arial Narrow Bold"/>
                <a:ea typeface="굴림" pitchFamily="34" charset="-127"/>
                <a:cs typeface="Arial"/>
              </a:rPr>
              <a:t>Community </a:t>
            </a:r>
            <a: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t>need</a:t>
            </a: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endPar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endParaRP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t>Sustainable</a:t>
            </a: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endPar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endParaRP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t>Partnership</a:t>
            </a: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endPar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endParaRP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t>Plan</a:t>
            </a: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endPar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endParaRPr>
          </a:p>
          <a:p>
            <a:pPr marL="0" marR="0" lvl="0" indent="0" algn="l" defTabSz="914400" rtl="0" eaLnBrk="0" fontAlgn="base" latinLnBrk="0" hangingPunct="0">
              <a:lnSpc>
                <a:spcPct val="100000"/>
              </a:lnSpc>
              <a:spcBef>
                <a:spcPct val="0"/>
              </a:spcBef>
              <a:spcAft>
                <a:spcPct val="0"/>
              </a:spcAft>
              <a:buClr>
                <a:srgbClr val="00B4E7"/>
              </a:buClr>
              <a:buSzTx/>
              <a:buFont typeface="Wingdings" pitchFamily="2" charset="2"/>
              <a:buChar char="§"/>
              <a:tabLst/>
              <a:defRPr/>
            </a:pPr>
            <a: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t>Stewardship </a:t>
            </a:r>
            <a:br>
              <a:rPr kumimoji="0" lang="en-US" altLang="ko-KR" sz="3200" b="0" i="0" u="none" strike="noStrike" kern="0" cap="none" spc="0" normalizeH="0" baseline="0" noProof="0" dirty="0">
                <a:ln>
                  <a:noFill/>
                </a:ln>
                <a:solidFill>
                  <a:srgbClr val="585858"/>
                </a:solidFill>
                <a:effectLst/>
                <a:uLnTx/>
                <a:uFillTx/>
                <a:latin typeface="Arial Narrow Bold"/>
                <a:ea typeface="굴림" pitchFamily="34" charset="-127"/>
                <a:cs typeface="Arial"/>
              </a:rPr>
            </a:br>
            <a:endParaRPr kumimoji="0" lang="en-US" sz="3200" b="0" i="0" u="none" strike="noStrike" kern="0" cap="none" spc="0" normalizeH="0" baseline="0" noProof="0" dirty="0">
              <a:ln>
                <a:noFill/>
              </a:ln>
              <a:solidFill>
                <a:srgbClr val="585858"/>
              </a:solidFill>
              <a:effectLst/>
              <a:uLnTx/>
              <a:uFillTx/>
              <a:latin typeface="Arial Narrow Bold"/>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1981200"/>
            <a:ext cx="5391150" cy="3972427"/>
          </a:xfrm>
          <a:prstGeom prst="rect">
            <a:avLst/>
          </a:prstGeom>
        </p:spPr>
      </p:pic>
    </p:spTree>
    <p:extLst>
      <p:ext uri="{BB962C8B-B14F-4D97-AF65-F5344CB8AC3E}">
        <p14:creationId xmlns:p14="http://schemas.microsoft.com/office/powerpoint/2010/main" val="4056113989"/>
      </p:ext>
    </p:extLst>
  </p:cSld>
  <p:clrMapOvr>
    <a:masterClrMapping/>
  </p:clrMapOvr>
  <p:transition spd="med" advClick="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normAutofit fontScale="90000"/>
          </a:bodyPr>
          <a:lstStyle/>
          <a:p>
            <a:r>
              <a:rPr lang="en-US" sz="3200" dirty="0" smtClean="0">
                <a:solidFill>
                  <a:schemeClr val="bg1"/>
                </a:solidFill>
                <a:latin typeface="Arial Narrow Bold"/>
              </a:rPr>
              <a:t>COMMUNITY ASSESSMENT</a:t>
            </a:r>
            <a:endParaRPr lang="en-US" sz="3600" dirty="0">
              <a:solidFill>
                <a:schemeClr val="bg1"/>
              </a:solidFill>
              <a:latin typeface="Arial Narrow Bold"/>
            </a:endParaRPr>
          </a:p>
        </p:txBody>
      </p:sp>
      <p:sp>
        <p:nvSpPr>
          <p:cNvPr id="3" name="Content Placeholder 2"/>
          <p:cNvSpPr>
            <a:spLocks noGrp="1"/>
          </p:cNvSpPr>
          <p:nvPr>
            <p:ph idx="4294967295"/>
          </p:nvPr>
        </p:nvSpPr>
        <p:spPr>
          <a:xfrm>
            <a:off x="0" y="1600200"/>
            <a:ext cx="8229600" cy="4525963"/>
          </a:xfrm>
          <a:prstGeom prst="rect">
            <a:avLst/>
          </a:prstGeom>
        </p:spPr>
        <p:txBody>
          <a:bodyPr/>
          <a:lstStyle/>
          <a:p>
            <a:pPr lvl="1" defTabSz="914400">
              <a:buFontTx/>
              <a:buChar char="•"/>
            </a:pPr>
            <a:endParaRPr lang="en-US" sz="2000" kern="0" dirty="0">
              <a:solidFill>
                <a:srgbClr val="585858"/>
              </a:solidFill>
              <a:latin typeface="Georgia" pitchFamily="18" charset="0"/>
              <a:cs typeface="Arial"/>
            </a:endParaRPr>
          </a:p>
          <a:p>
            <a:pPr defTabSz="914400">
              <a:buFontTx/>
              <a:buChar char="•"/>
            </a:pPr>
            <a:endParaRPr lang="en-US" sz="2000" kern="0" dirty="0">
              <a:solidFill>
                <a:srgbClr val="585858"/>
              </a:solidFill>
              <a:latin typeface="Georgia" pitchFamily="18" charset="0"/>
              <a:cs typeface="Arial"/>
            </a:endParaRPr>
          </a:p>
          <a:p>
            <a:pPr lvl="1" defTabSz="914400">
              <a:buFontTx/>
              <a:buChar char="•"/>
            </a:pPr>
            <a:endParaRPr lang="en-US" kern="0" dirty="0">
              <a:solidFill>
                <a:srgbClr val="585858"/>
              </a:solidFill>
              <a:latin typeface="Georgia" pitchFamily="18" charset="0"/>
              <a:cs typeface="Arial"/>
            </a:endParaRP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466"/>
          <a:stretch/>
        </p:blipFill>
        <p:spPr>
          <a:xfrm>
            <a:off x="4645177" y="2514600"/>
            <a:ext cx="4498823" cy="3276600"/>
          </a:xfrm>
          <a:prstGeom prst="rect">
            <a:avLst/>
          </a:prstGeom>
        </p:spPr>
      </p:pic>
      <p:sp>
        <p:nvSpPr>
          <p:cNvPr id="7" name="Rectangle 6"/>
          <p:cNvSpPr/>
          <p:nvPr/>
        </p:nvSpPr>
        <p:spPr>
          <a:xfrm>
            <a:off x="228600" y="1524000"/>
            <a:ext cx="4572000" cy="3416320"/>
          </a:xfrm>
          <a:prstGeom prst="rect">
            <a:avLst/>
          </a:prstGeom>
        </p:spPr>
        <p:txBody>
          <a:bodyPr>
            <a:spAutoFit/>
          </a:bodyPr>
          <a:lstStyle/>
          <a:p>
            <a:pPr>
              <a:buClr>
                <a:srgbClr val="00B4E7"/>
              </a:buClr>
              <a:buFont typeface="Wingdings" pitchFamily="2" charset="2"/>
              <a:buChar char="§"/>
            </a:pPr>
            <a:r>
              <a:rPr lang="en-US" dirty="0" smtClean="0">
                <a:solidFill>
                  <a:schemeClr val="bg2">
                    <a:lumMod val="10000"/>
                  </a:schemeClr>
                </a:solidFill>
                <a:latin typeface="Arial Narrow Bold"/>
              </a:rPr>
              <a:t>A community assessment is required for all global grant applications</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Assessment results submitted with online application</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Examines community strengths, weaknesses, needs, assets</a:t>
            </a:r>
            <a:endParaRPr lang="en-US" dirty="0">
              <a:solidFill>
                <a:schemeClr val="bg2">
                  <a:lumMod val="10000"/>
                </a:schemeClr>
              </a:solidFill>
              <a:latin typeface="Arial Narrow Bold"/>
            </a:endParaRPr>
          </a:p>
        </p:txBody>
      </p:sp>
    </p:spTree>
    <p:extLst>
      <p:ext uri="{BB962C8B-B14F-4D97-AF65-F5344CB8AC3E}">
        <p14:creationId xmlns:p14="http://schemas.microsoft.com/office/powerpoint/2010/main" val="3267900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bwMode="auto">
          <a:xfrm>
            <a:off x="228600" y="228600"/>
            <a:ext cx="8815387" cy="6030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normAutofit fontScale="90000"/>
          </a:bodyPr>
          <a:lstStyle/>
          <a:p>
            <a:r>
              <a:rPr lang="en-US" sz="3200" dirty="0" smtClean="0">
                <a:solidFill>
                  <a:schemeClr val="bg1"/>
                </a:solidFill>
                <a:latin typeface="Arial Narrow Bold"/>
              </a:rPr>
              <a:t>COMMUNITY ASSESSMENT BENEFITS</a:t>
            </a:r>
            <a:endParaRPr lang="en-US" sz="3600" dirty="0">
              <a:solidFill>
                <a:schemeClr val="bg1"/>
              </a:solidFill>
              <a:latin typeface="Arial Narrow Bold"/>
            </a:endParaRPr>
          </a:p>
        </p:txBody>
      </p:sp>
      <p:sp>
        <p:nvSpPr>
          <p:cNvPr id="3" name="Content Placeholder 2"/>
          <p:cNvSpPr>
            <a:spLocks noGrp="1"/>
          </p:cNvSpPr>
          <p:nvPr>
            <p:ph idx="4294967295"/>
          </p:nvPr>
        </p:nvSpPr>
        <p:spPr>
          <a:xfrm>
            <a:off x="0" y="1600200"/>
            <a:ext cx="8229600" cy="4525963"/>
          </a:xfrm>
          <a:prstGeom prst="rect">
            <a:avLst/>
          </a:prstGeom>
        </p:spPr>
        <p:txBody>
          <a:bodyPr/>
          <a:lstStyle/>
          <a:p>
            <a:pPr lvl="1" defTabSz="914400">
              <a:buFontTx/>
              <a:buChar char="•"/>
            </a:pPr>
            <a:endParaRPr lang="en-US" sz="2000" kern="0" dirty="0">
              <a:solidFill>
                <a:srgbClr val="585858"/>
              </a:solidFill>
              <a:latin typeface="Georgia" pitchFamily="18" charset="0"/>
              <a:cs typeface="Arial"/>
            </a:endParaRPr>
          </a:p>
          <a:p>
            <a:pPr defTabSz="914400">
              <a:buFontTx/>
              <a:buChar char="•"/>
            </a:pPr>
            <a:endParaRPr lang="en-US" sz="2000" kern="0" dirty="0">
              <a:solidFill>
                <a:srgbClr val="585858"/>
              </a:solidFill>
              <a:latin typeface="Georgia" pitchFamily="18" charset="0"/>
              <a:cs typeface="Arial"/>
            </a:endParaRPr>
          </a:p>
          <a:p>
            <a:pPr lvl="1" defTabSz="914400">
              <a:buFontTx/>
              <a:buChar char="•"/>
            </a:pPr>
            <a:endParaRPr lang="en-US" kern="0" dirty="0">
              <a:solidFill>
                <a:srgbClr val="585858"/>
              </a:solidFill>
              <a:latin typeface="Georgia" pitchFamily="18" charset="0"/>
              <a:cs typeface="Arial"/>
            </a:endParaRPr>
          </a:p>
          <a:p>
            <a:endParaRPr lang="en-US" dirty="0"/>
          </a:p>
        </p:txBody>
      </p:sp>
      <p:sp>
        <p:nvSpPr>
          <p:cNvPr id="7" name="Rectangle 6"/>
          <p:cNvSpPr/>
          <p:nvPr/>
        </p:nvSpPr>
        <p:spPr>
          <a:xfrm>
            <a:off x="304800" y="1371600"/>
            <a:ext cx="4572000" cy="523220"/>
          </a:xfrm>
          <a:prstGeom prst="rect">
            <a:avLst/>
          </a:prstGeom>
        </p:spPr>
        <p:txBody>
          <a:bodyPr>
            <a:spAutoFit/>
          </a:bodyPr>
          <a:lstStyle/>
          <a:p>
            <a:endParaRPr lang="en-US" sz="2800" dirty="0">
              <a:solidFill>
                <a:schemeClr val="bg2">
                  <a:lumMod val="10000"/>
                </a:schemeClr>
              </a:solidFill>
              <a:latin typeface="Arial Narrow" panose="020B060602020203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2013605"/>
            <a:ext cx="2734252" cy="3764215"/>
          </a:xfrm>
          <a:prstGeom prst="rect">
            <a:avLst/>
          </a:prstGeom>
          <a:ln>
            <a:solidFill>
              <a:srgbClr val="BCBDC0"/>
            </a:solidFill>
          </a:ln>
          <a:effectLst>
            <a:outerShdw blurRad="50800" dist="50800" dir="2700000" algn="ctr" rotWithShape="0">
              <a:srgbClr val="BCBDC0"/>
            </a:outerShdw>
          </a:effectLst>
        </p:spPr>
      </p:pic>
      <p:sp>
        <p:nvSpPr>
          <p:cNvPr id="9" name="Rectangle 8"/>
          <p:cNvSpPr/>
          <p:nvPr/>
        </p:nvSpPr>
        <p:spPr>
          <a:xfrm>
            <a:off x="609600" y="1143000"/>
            <a:ext cx="4572000" cy="4893647"/>
          </a:xfrm>
          <a:prstGeom prst="rect">
            <a:avLst/>
          </a:prstGeom>
        </p:spPr>
        <p:txBody>
          <a:bodyPr>
            <a:spAutoFit/>
          </a:bodyPr>
          <a:lstStyle/>
          <a:p>
            <a:pPr>
              <a:buClr>
                <a:srgbClr val="00B4E7"/>
              </a:buClr>
              <a:buFont typeface="Wingdings" pitchFamily="2" charset="2"/>
              <a:buChar char="§"/>
            </a:pPr>
            <a:r>
              <a:rPr lang="en-US" dirty="0" smtClean="0">
                <a:solidFill>
                  <a:schemeClr val="bg2">
                    <a:lumMod val="10000"/>
                  </a:schemeClr>
                </a:solidFill>
                <a:latin typeface="Arial Narrow Bold"/>
              </a:rPr>
              <a:t>Increased understanding of community dynamics</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Helps you make decisions about service priorities</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Builds valuable relationships</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Encourages community member participation</a:t>
            </a:r>
          </a:p>
          <a:p>
            <a:pPr>
              <a:buClr>
                <a:srgbClr val="00B4E7"/>
              </a:buClr>
              <a:buFont typeface="Wingdings" pitchFamily="2" charset="2"/>
              <a:buChar char="§"/>
            </a:pPr>
            <a:endParaRPr lang="en-US" dirty="0" smtClean="0">
              <a:solidFill>
                <a:schemeClr val="bg2">
                  <a:lumMod val="10000"/>
                </a:schemeClr>
              </a:solidFill>
              <a:latin typeface="Arial Narrow Bold"/>
            </a:endParaRPr>
          </a:p>
          <a:p>
            <a:pPr>
              <a:buClr>
                <a:srgbClr val="00B4E7"/>
              </a:buClr>
              <a:buFont typeface="Wingdings" pitchFamily="2" charset="2"/>
              <a:buChar char="§"/>
            </a:pPr>
            <a:r>
              <a:rPr lang="en-US" dirty="0" smtClean="0">
                <a:solidFill>
                  <a:schemeClr val="bg2">
                    <a:lumMod val="10000"/>
                  </a:schemeClr>
                </a:solidFill>
                <a:latin typeface="Arial Narrow Bold"/>
              </a:rPr>
              <a:t>Helps to build trust, community ownership and sustainability</a:t>
            </a:r>
            <a:endParaRPr lang="en-US" dirty="0">
              <a:solidFill>
                <a:schemeClr val="bg2">
                  <a:lumMod val="10000"/>
                </a:schemeClr>
              </a:solidFill>
              <a:latin typeface="Arial Narrow Bold"/>
            </a:endParaRPr>
          </a:p>
        </p:txBody>
      </p:sp>
    </p:spTree>
    <p:extLst>
      <p:ext uri="{BB962C8B-B14F-4D97-AF65-F5344CB8AC3E}">
        <p14:creationId xmlns:p14="http://schemas.microsoft.com/office/powerpoint/2010/main" val="32679007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685800"/>
          </a:xfrm>
          <a:prstGeom prst="rect">
            <a:avLst/>
          </a:prstGeom>
        </p:spPr>
        <p:txBody>
          <a:bodyPr>
            <a:noAutofit/>
          </a:bodyPr>
          <a:lstStyle/>
          <a:p>
            <a:pPr algn="ctr"/>
            <a:r>
              <a:rPr lang="en-US" sz="2000" dirty="0">
                <a:solidFill>
                  <a:schemeClr val="bg1"/>
                </a:solidFill>
                <a:latin typeface="Arial Narrow Bold"/>
              </a:rPr>
              <a:t>SUSTAINABILITY OF PROJECTS IS IMPORTANT FACTOR </a:t>
            </a:r>
            <a:r>
              <a:rPr lang="en-US" sz="2000" dirty="0" smtClean="0">
                <a:solidFill>
                  <a:schemeClr val="bg1"/>
                </a:solidFill>
                <a:latin typeface="Arial Narrow Bold"/>
              </a:rPr>
              <a:t/>
            </a:r>
            <a:br>
              <a:rPr lang="en-US" sz="2000" dirty="0" smtClean="0">
                <a:solidFill>
                  <a:schemeClr val="bg1"/>
                </a:solidFill>
                <a:latin typeface="Arial Narrow Bold"/>
              </a:rPr>
            </a:br>
            <a:r>
              <a:rPr lang="en-US" sz="2000" dirty="0" smtClean="0">
                <a:solidFill>
                  <a:schemeClr val="bg1"/>
                </a:solidFill>
                <a:latin typeface="Arial Narrow Bold"/>
              </a:rPr>
              <a:t>IN  </a:t>
            </a:r>
            <a:r>
              <a:rPr lang="en-US" sz="2000" dirty="0">
                <a:solidFill>
                  <a:schemeClr val="bg1"/>
                </a:solidFill>
                <a:latin typeface="Arial Narrow Bold"/>
              </a:rPr>
              <a:t>TRF  CONSIDERATION</a:t>
            </a:r>
          </a:p>
        </p:txBody>
      </p:sp>
      <p:sp>
        <p:nvSpPr>
          <p:cNvPr id="3" name="Content Placeholder 2"/>
          <p:cNvSpPr>
            <a:spLocks noGrp="1"/>
          </p:cNvSpPr>
          <p:nvPr>
            <p:ph idx="4294967295"/>
          </p:nvPr>
        </p:nvSpPr>
        <p:spPr>
          <a:xfrm>
            <a:off x="457200" y="1295400"/>
            <a:ext cx="8229600" cy="4830763"/>
          </a:xfrm>
          <a:prstGeom prst="rect">
            <a:avLst/>
          </a:prstGeom>
        </p:spPr>
        <p:txBody>
          <a:bodyPr/>
          <a:lstStyle/>
          <a:p>
            <a:pPr marL="0" indent="0">
              <a:buNone/>
            </a:pPr>
            <a:r>
              <a:rPr lang="en-US" kern="0" dirty="0">
                <a:solidFill>
                  <a:srgbClr val="585858"/>
                </a:solidFill>
                <a:latin typeface="Arial Narrow Bold"/>
                <a:cs typeface="Arial"/>
              </a:rPr>
              <a:t>Giving a community the skills and knowledge to maintain project outcomes for the long term, after grant funds have been expended</a:t>
            </a:r>
            <a:endParaRPr lang="en-US" dirty="0">
              <a:latin typeface="Arial Narrow 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316940"/>
            <a:ext cx="4724400" cy="2779059"/>
          </a:xfrm>
          <a:prstGeom prst="rect">
            <a:avLst/>
          </a:prstGeom>
        </p:spPr>
      </p:pic>
    </p:spTree>
    <p:extLst>
      <p:ext uri="{BB962C8B-B14F-4D97-AF65-F5344CB8AC3E}">
        <p14:creationId xmlns:p14="http://schemas.microsoft.com/office/powerpoint/2010/main" val="27170765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stretch>
            <a:fillRect/>
          </a:stretch>
        </p:blipFill>
        <p:spPr>
          <a:xfrm>
            <a:off x="2438400" y="381000"/>
            <a:ext cx="4114800" cy="6172200"/>
          </a:xfrm>
          <a:prstGeom prst="rect">
            <a:avLst/>
          </a:prstGeom>
        </p:spPr>
      </p:pic>
    </p:spTree>
    <p:extLst>
      <p:ext uri="{BB962C8B-B14F-4D97-AF65-F5344CB8AC3E}">
        <p14:creationId xmlns:p14="http://schemas.microsoft.com/office/powerpoint/2010/main" val="275485934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1000" y="457200"/>
            <a:ext cx="8763000" cy="533400"/>
          </a:xfrm>
          <a:prstGeom prst="rect">
            <a:avLst/>
          </a:prstGeom>
        </p:spPr>
        <p:txBody>
          <a:bodyPr/>
          <a:lstStyle/>
          <a:p>
            <a:endParaRPr lang="en-US" dirty="0"/>
          </a:p>
        </p:txBody>
      </p:sp>
      <p:pic>
        <p:nvPicPr>
          <p:cNvPr id="3" name="Picture 2"/>
          <p:cNvPicPr>
            <a:picLocks noChangeAspect="1"/>
          </p:cNvPicPr>
          <p:nvPr/>
        </p:nvPicPr>
        <p:blipFill>
          <a:blip r:embed="rId2"/>
          <a:stretch>
            <a:fillRect/>
          </a:stretch>
        </p:blipFill>
        <p:spPr>
          <a:xfrm>
            <a:off x="2667000" y="76200"/>
            <a:ext cx="4933217" cy="6705563"/>
          </a:xfrm>
          <a:prstGeom prst="rect">
            <a:avLst/>
          </a:prstGeom>
        </p:spPr>
      </p:pic>
    </p:spTree>
    <p:extLst>
      <p:ext uri="{BB962C8B-B14F-4D97-AF65-F5344CB8AC3E}">
        <p14:creationId xmlns:p14="http://schemas.microsoft.com/office/powerpoint/2010/main" val="3134962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GLOBAL GRANTS</a:t>
            </a:r>
          </a:p>
        </p:txBody>
      </p:sp>
      <p:sp>
        <p:nvSpPr>
          <p:cNvPr id="4" name="Content Placeholder 2"/>
          <p:cNvSpPr txBox="1">
            <a:spLocks/>
          </p:cNvSpPr>
          <p:nvPr/>
        </p:nvSpPr>
        <p:spPr bwMode="auto">
          <a:xfrm>
            <a:off x="304800" y="13716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cs typeface="+mn-cs"/>
              </a:rPr>
              <a:t>International partnership</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cs typeface="+mn-cs"/>
              </a:rPr>
              <a:t>Host </a:t>
            </a:r>
            <a:r>
              <a:rPr kumimoji="0" lang="en-US" sz="2800" b="0" i="0" u="none" strike="noStrike" kern="1200" cap="none" spc="0" normalizeH="0" baseline="0" noProof="0" dirty="0" smtClean="0">
                <a:ln>
                  <a:noFill/>
                </a:ln>
                <a:solidFill>
                  <a:srgbClr val="58585A"/>
                </a:solidFill>
                <a:effectLst/>
                <a:uLnTx/>
                <a:uFillTx/>
                <a:latin typeface="Arial Narrow Bold"/>
                <a:cs typeface="+mn-cs"/>
              </a:rPr>
              <a:t>Club</a:t>
            </a:r>
            <a:endParaRPr kumimoji="0" lang="en-US" sz="2800" b="0" i="0" u="none" strike="noStrike" kern="1200" cap="none" spc="0" normalizeH="0" baseline="0" noProof="0" dirty="0">
              <a:ln>
                <a:noFill/>
              </a:ln>
              <a:solidFill>
                <a:srgbClr val="58585A"/>
              </a:solidFill>
              <a:effectLst/>
              <a:uLnTx/>
              <a:uFillTx/>
              <a:latin typeface="Arial Narrow Bold"/>
              <a:cs typeface="+mn-cs"/>
            </a:endParaRP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cs typeface="+mn-cs"/>
              </a:rPr>
              <a:t>International Club</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800" b="0" i="0" u="none" strike="noStrike" kern="1200" cap="none" spc="0" normalizeH="0" baseline="0" noProof="0" dirty="0">
              <a:ln>
                <a:noFill/>
              </a:ln>
              <a:solidFill>
                <a:srgbClr val="58585A"/>
              </a:solidFill>
              <a:effectLst/>
              <a:uLnTx/>
              <a:uFillTx/>
              <a:latin typeface="Arial Narrow Bold"/>
              <a:cs typeface="+mn-cs"/>
            </a:endParaRPr>
          </a:p>
          <a:p>
            <a:pPr marL="115888" marR="0" lvl="1" indent="0" algn="l" defTabSz="914400" rtl="0" eaLnBrk="0" fontAlgn="base" latinLnBrk="0" hangingPunct="0">
              <a:lnSpc>
                <a:spcPct val="100000"/>
              </a:lnSpc>
              <a:spcBef>
                <a:spcPct val="20000"/>
              </a:spcBef>
              <a:spcAft>
                <a:spcPct val="0"/>
              </a:spcAft>
              <a:buClr>
                <a:srgbClr val="01B4E7"/>
              </a:buClr>
              <a:buSzPct val="120000"/>
              <a:tabLst/>
              <a:defRPr/>
            </a:pPr>
            <a:endParaRPr kumimoji="0" lang="en-US" sz="2800" b="0" i="0" u="none" strike="noStrike" kern="1200" cap="none" spc="0" normalizeH="0" baseline="0" noProof="0" dirty="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cs typeface="+mn-cs"/>
              </a:rPr>
              <a:t>Measurable outcomes</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400" b="0" i="0" u="none" strike="noStrike" kern="1200" cap="none" spc="0" normalizeH="0" baseline="0" noProof="0" dirty="0">
              <a:ln>
                <a:noFill/>
              </a:ln>
              <a:solidFill>
                <a:srgbClr val="58585A"/>
              </a:solidFill>
              <a:effectLst/>
              <a:uLnTx/>
              <a:uFillTx/>
              <a:latin typeface="Arial Narrow Bold"/>
              <a:cs typeface="+mn-cs"/>
            </a:endParaRPr>
          </a:p>
        </p:txBody>
      </p:sp>
      <p:pic>
        <p:nvPicPr>
          <p:cNvPr id="5" name="Picture 4"/>
          <p:cNvPicPr>
            <a:picLocks noChangeAspect="1"/>
          </p:cNvPicPr>
          <p:nvPr/>
        </p:nvPicPr>
        <p:blipFill>
          <a:blip r:embed="rId3" cstate="print"/>
          <a:stretch>
            <a:fillRect/>
          </a:stretch>
        </p:blipFill>
        <p:spPr>
          <a:xfrm rot="10800000">
            <a:off x="4648200" y="2362200"/>
            <a:ext cx="4267200" cy="3200400"/>
          </a:xfrm>
          <a:prstGeom prst="rect">
            <a:avLst/>
          </a:prstGeom>
        </p:spPr>
      </p:pic>
    </p:spTree>
    <p:extLst>
      <p:ext uri="{BB962C8B-B14F-4D97-AF65-F5344CB8AC3E}">
        <p14:creationId xmlns:p14="http://schemas.microsoft.com/office/powerpoint/2010/main" val="2299718513"/>
      </p:ext>
    </p:extLst>
  </p:cSld>
  <p:clrMapOvr>
    <a:masterClrMapping/>
  </p:clrMapOvr>
  <p:transition spd="med" advClick="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457200"/>
            <a:ext cx="9144000" cy="533400"/>
          </a:xfrm>
          <a:prstGeom prst="rect">
            <a:avLst/>
          </a:prstGeom>
        </p:spPr>
        <p:txBody>
          <a:bodyPr>
            <a:normAutofit/>
          </a:bodyPr>
          <a:lstStyle/>
          <a:p>
            <a:pPr algn="l"/>
            <a:r>
              <a:rPr lang="en-US" sz="2400" b="1" dirty="0">
                <a:solidFill>
                  <a:schemeClr val="bg1"/>
                </a:solidFill>
                <a:latin typeface="Arial Narrow Bold"/>
              </a:rPr>
              <a:t>HOW TO FIND ROTARY PARTNERS  FOR GLOBAL GRANTS</a:t>
            </a:r>
          </a:p>
        </p:txBody>
      </p:sp>
      <p:sp>
        <p:nvSpPr>
          <p:cNvPr id="3" name="Content Placeholder 2"/>
          <p:cNvSpPr>
            <a:spLocks noGrp="1"/>
          </p:cNvSpPr>
          <p:nvPr>
            <p:ph idx="4294967295"/>
          </p:nvPr>
        </p:nvSpPr>
        <p:spPr>
          <a:xfrm>
            <a:off x="1371600" y="1600200"/>
            <a:ext cx="6400800" cy="4525963"/>
          </a:xfrm>
          <a:prstGeom prst="rect">
            <a:avLst/>
          </a:prstGeom>
        </p:spPr>
        <p:txBody>
          <a:bodyPr/>
          <a:lstStyle/>
          <a:p>
            <a:pPr defTabSz="914400">
              <a:buClr>
                <a:srgbClr val="00B4E7"/>
              </a:buClr>
              <a:buFont typeface="Wingdings" pitchFamily="2" charset="2"/>
              <a:buChar char="§"/>
            </a:pPr>
            <a:r>
              <a:rPr lang="en-US" kern="0" dirty="0">
                <a:solidFill>
                  <a:srgbClr val="585858"/>
                </a:solidFill>
                <a:latin typeface="Arial Narrow Bold"/>
                <a:cs typeface="Arial"/>
              </a:rPr>
              <a:t>Rotary Convention  </a:t>
            </a:r>
          </a:p>
          <a:p>
            <a:pPr defTabSz="914400">
              <a:buClr>
                <a:srgbClr val="00B4E7"/>
              </a:buClr>
              <a:buFont typeface="Wingdings" pitchFamily="2" charset="2"/>
              <a:buChar char="§"/>
            </a:pPr>
            <a:r>
              <a:rPr lang="en-US" kern="0" dirty="0">
                <a:solidFill>
                  <a:srgbClr val="585858"/>
                </a:solidFill>
                <a:latin typeface="Arial Narrow Bold"/>
                <a:cs typeface="Arial"/>
              </a:rPr>
              <a:t>Project fairs</a:t>
            </a:r>
          </a:p>
          <a:p>
            <a:pPr defTabSz="914400">
              <a:buClr>
                <a:srgbClr val="00B4E7"/>
              </a:buClr>
              <a:buFont typeface="Wingdings" pitchFamily="2" charset="2"/>
              <a:buChar char="§"/>
            </a:pPr>
            <a:r>
              <a:rPr lang="en-US" kern="0" dirty="0">
                <a:solidFill>
                  <a:srgbClr val="585858"/>
                </a:solidFill>
                <a:latin typeface="Arial Narrow Bold"/>
                <a:cs typeface="Arial"/>
              </a:rPr>
              <a:t>LinkedIn</a:t>
            </a:r>
          </a:p>
          <a:p>
            <a:pPr defTabSz="914400">
              <a:buClr>
                <a:srgbClr val="00B4E7"/>
              </a:buClr>
              <a:buFont typeface="Wingdings" pitchFamily="2" charset="2"/>
              <a:buChar char="§"/>
            </a:pPr>
            <a:r>
              <a:rPr lang="en-US" kern="0" dirty="0">
                <a:solidFill>
                  <a:srgbClr val="585858"/>
                </a:solidFill>
                <a:latin typeface="Arial Narrow Bold"/>
                <a:cs typeface="Arial"/>
              </a:rPr>
              <a:t>Facebook</a:t>
            </a:r>
          </a:p>
          <a:p>
            <a:pPr defTabSz="914400">
              <a:buClr>
                <a:srgbClr val="00B4E7"/>
              </a:buClr>
              <a:buFont typeface="Wingdings" pitchFamily="2" charset="2"/>
              <a:buChar char="§"/>
            </a:pPr>
            <a:r>
              <a:rPr lang="en-US" kern="0" dirty="0">
                <a:solidFill>
                  <a:srgbClr val="585858"/>
                </a:solidFill>
                <a:latin typeface="Arial Narrow Bold"/>
                <a:cs typeface="Arial"/>
              </a:rPr>
              <a:t>Rotary events</a:t>
            </a:r>
          </a:p>
          <a:p>
            <a:pPr defTabSz="914400">
              <a:buClr>
                <a:srgbClr val="00B4E7"/>
              </a:buClr>
              <a:buFont typeface="Wingdings" pitchFamily="2" charset="2"/>
              <a:buChar char="§"/>
            </a:pPr>
            <a:r>
              <a:rPr lang="en-US" kern="0" dirty="0">
                <a:solidFill>
                  <a:srgbClr val="585858"/>
                </a:solidFill>
                <a:latin typeface="Arial Narrow Bold"/>
                <a:cs typeface="Arial"/>
              </a:rPr>
              <a:t>www.matchinggrants.org/global</a:t>
            </a:r>
          </a:p>
          <a:p>
            <a:pPr defTabSz="914400">
              <a:buClr>
                <a:srgbClr val="00B4E7"/>
              </a:buClr>
              <a:buFont typeface="Wingdings" pitchFamily="2" charset="2"/>
              <a:buChar char="§"/>
            </a:pPr>
            <a:r>
              <a:rPr lang="en-US" kern="0" dirty="0">
                <a:solidFill>
                  <a:srgbClr val="585858"/>
                </a:solidFill>
                <a:latin typeface="Arial Narrow Bold"/>
                <a:cs typeface="Arial"/>
              </a:rPr>
              <a:t>www.rotary.org/rotaryideas</a:t>
            </a:r>
          </a:p>
          <a:p>
            <a:pPr marL="0" indent="0" defTabSz="914400">
              <a:buNone/>
            </a:pPr>
            <a:endParaRPr lang="en-US" kern="0" dirty="0">
              <a:solidFill>
                <a:srgbClr val="585858"/>
              </a:solidFill>
              <a:latin typeface="Georgia" pitchFamily="18" charset="0"/>
              <a:cs typeface="Arial"/>
            </a:endParaRPr>
          </a:p>
          <a:p>
            <a:endParaRPr lang="en-US" dirty="0"/>
          </a:p>
        </p:txBody>
      </p:sp>
    </p:spTree>
    <p:extLst>
      <p:ext uri="{BB962C8B-B14F-4D97-AF65-F5344CB8AC3E}">
        <p14:creationId xmlns:p14="http://schemas.microsoft.com/office/powerpoint/2010/main" val="2937911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GLOBAL GRANTS</a:t>
            </a:r>
          </a:p>
        </p:txBody>
      </p:sp>
      <p:sp>
        <p:nvSpPr>
          <p:cNvPr id="4" name="Content Placeholder 2"/>
          <p:cNvSpPr txBox="1">
            <a:spLocks/>
          </p:cNvSpPr>
          <p:nvPr/>
        </p:nvSpPr>
        <p:spPr bwMode="auto">
          <a:xfrm>
            <a:off x="304800" y="1143000"/>
            <a:ext cx="4953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Are BIG!</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$30,000 minimum</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800" b="0" i="0" u="none" strike="noStrike" kern="1200" cap="none" spc="0" normalizeH="0" baseline="0" noProof="0" dirty="0">
              <a:ln>
                <a:noFill/>
              </a:ln>
              <a:solidFill>
                <a:srgbClr val="58585A"/>
              </a:solidFill>
              <a:effectLst/>
              <a:uLnTx/>
              <a:uFillTx/>
              <a:latin typeface="Arial Narrow Bold"/>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World Fund match</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Minimum $15,000 in Rotary Foundation matching funds</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Maximum $200,000</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800" b="0" i="0" u="none" strike="noStrike" kern="1200" cap="none" spc="0" normalizeH="0" baseline="0" noProof="0" dirty="0">
              <a:ln>
                <a:noFill/>
              </a:ln>
              <a:solidFill>
                <a:srgbClr val="58585A"/>
              </a:solidFill>
              <a:effectLst/>
              <a:uLnTx/>
              <a:uFillTx/>
              <a:latin typeface="Arial Narrow Bold"/>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800" b="0" i="0" u="none" strike="noStrike" kern="1200" cap="none" spc="0" normalizeH="0" baseline="0" noProof="0" dirty="0">
                <a:ln>
                  <a:noFill/>
                </a:ln>
                <a:solidFill>
                  <a:srgbClr val="58585A"/>
                </a:solidFill>
                <a:effectLst/>
                <a:uLnTx/>
                <a:uFillTx/>
                <a:latin typeface="Arial Narrow Bold"/>
              </a:rPr>
              <a:t>Align with an Area of Focus</a:t>
            </a:r>
          </a:p>
          <a:p>
            <a:pPr marL="115888" marR="0" lvl="1" indent="0" algn="l" defTabSz="914400" rtl="0" eaLnBrk="0" fontAlgn="base" latinLnBrk="0" hangingPunct="0">
              <a:lnSpc>
                <a:spcPct val="100000"/>
              </a:lnSpc>
              <a:spcBef>
                <a:spcPct val="20000"/>
              </a:spcBef>
              <a:spcAft>
                <a:spcPct val="0"/>
              </a:spcAft>
              <a:buClr>
                <a:srgbClr val="01B4E7"/>
              </a:buClr>
              <a:buSzPct val="120000"/>
              <a:buFontTx/>
              <a:buNone/>
              <a:tabLst/>
              <a:defRPr/>
            </a:pPr>
            <a:endParaRPr kumimoji="0" lang="en-US" sz="24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Arial"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1600" y="1143000"/>
            <a:ext cx="4038600" cy="5200650"/>
          </a:xfrm>
          <a:prstGeom prst="rect">
            <a:avLst/>
          </a:prstGeom>
        </p:spPr>
      </p:pic>
    </p:spTree>
    <p:extLst>
      <p:ext uri="{BB962C8B-B14F-4D97-AF65-F5344CB8AC3E}">
        <p14:creationId xmlns:p14="http://schemas.microsoft.com/office/powerpoint/2010/main" val="178899044"/>
      </p:ext>
    </p:extLst>
  </p:cSld>
  <p:clrMapOvr>
    <a:masterClrMapping/>
  </p:clrMapOvr>
  <p:transition spd="med" advClick="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AREAS OF FOCUS</a:t>
            </a:r>
          </a:p>
        </p:txBody>
      </p:sp>
      <p:sp>
        <p:nvSpPr>
          <p:cNvPr id="4" name="Content Placeholder 2"/>
          <p:cNvSpPr txBox="1">
            <a:spLocks/>
          </p:cNvSpPr>
          <p:nvPr/>
        </p:nvSpPr>
        <p:spPr bwMode="auto">
          <a:xfrm>
            <a:off x="723900" y="12192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Disease prevention and treatment</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Maternal and child health</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Water and sanitation</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Basic education and literacy</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Economic and community development</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Peace and conflict prevention/resolution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047547"/>
            <a:ext cx="8001000" cy="1122180"/>
          </a:xfrm>
          <a:prstGeom prst="rect">
            <a:avLst/>
          </a:prstGeom>
        </p:spPr>
      </p:pic>
    </p:spTree>
    <p:extLst>
      <p:ext uri="{BB962C8B-B14F-4D97-AF65-F5344CB8AC3E}">
        <p14:creationId xmlns:p14="http://schemas.microsoft.com/office/powerpoint/2010/main" val="1489169358"/>
      </p:ext>
    </p:extLst>
  </p:cSld>
  <p:clrMapOvr>
    <a:masterClrMapping/>
  </p:clrMapOvr>
  <p:transition spd="med" advClick="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ROTARY FOUNDATION MATCHING FUNDS</a:t>
            </a:r>
          </a:p>
        </p:txBody>
      </p:sp>
      <p:sp>
        <p:nvSpPr>
          <p:cNvPr id="4" name="Content Placeholder 2"/>
          <p:cNvSpPr txBox="1">
            <a:spLocks/>
          </p:cNvSpPr>
          <p:nvPr/>
        </p:nvSpPr>
        <p:spPr bwMode="auto">
          <a:xfrm>
            <a:off x="838200" y="1447800"/>
            <a:ext cx="815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Cash donations by Clubs</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Matched 50% by TRF</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District matches with DDF </a:t>
            </a:r>
            <a:endParaRPr kumimoji="0" lang="en-US" sz="3200" b="0" i="0" u="none" strike="noStrike" kern="1200" cap="none" spc="0" normalizeH="0" baseline="0" noProof="0" dirty="0" smtClean="0">
              <a:ln>
                <a:noFill/>
              </a:ln>
              <a:solidFill>
                <a:srgbClr val="58585A"/>
              </a:solidFill>
              <a:effectLst/>
              <a:uLnTx/>
              <a:uFillTx/>
              <a:latin typeface="Arial Narrow Bold"/>
            </a:endParaRPr>
          </a:p>
          <a:p>
            <a:pPr marL="914400" marR="0" lvl="2" indent="0" algn="l" defTabSz="914400" rtl="0" eaLnBrk="0" fontAlgn="base" latinLnBrk="0" hangingPunct="0">
              <a:lnSpc>
                <a:spcPct val="100000"/>
              </a:lnSpc>
              <a:spcBef>
                <a:spcPct val="20000"/>
              </a:spcBef>
              <a:spcAft>
                <a:spcPct val="0"/>
              </a:spcAft>
              <a:buClr>
                <a:srgbClr val="01B4E7"/>
              </a:buClr>
              <a:buSzPct val="120000"/>
              <a:tabLst/>
              <a:defRPr/>
            </a:pPr>
            <a:r>
              <a:rPr kumimoji="0" lang="en-US" sz="3200" dirty="0">
                <a:solidFill>
                  <a:srgbClr val="58585A"/>
                </a:solidFill>
                <a:latin typeface="Arial Narrow Bold"/>
              </a:rPr>
              <a:t> </a:t>
            </a:r>
            <a:r>
              <a:rPr kumimoji="0" lang="en-US" sz="3200" dirty="0" smtClean="0">
                <a:solidFill>
                  <a:srgbClr val="58585A"/>
                </a:solidFill>
                <a:latin typeface="Arial Narrow Bold"/>
              </a:rPr>
              <a:t>     </a:t>
            </a:r>
            <a:r>
              <a:rPr kumimoji="0" lang="en-US" sz="3200" b="0" i="0" u="none" strike="noStrike" kern="1200" cap="none" spc="0" normalizeH="0" baseline="0" noProof="0" dirty="0" smtClean="0">
                <a:ln>
                  <a:noFill/>
                </a:ln>
                <a:solidFill>
                  <a:srgbClr val="58585A"/>
                </a:solidFill>
                <a:effectLst/>
                <a:uLnTx/>
                <a:uFillTx/>
                <a:latin typeface="Arial Narrow Bold"/>
              </a:rPr>
              <a:t>1:1 </a:t>
            </a:r>
            <a:r>
              <a:rPr kumimoji="0" lang="en-US" sz="3200" b="0" i="0" u="none" strike="noStrike" kern="1200" cap="none" spc="0" normalizeH="0" baseline="0" noProof="0" dirty="0">
                <a:ln>
                  <a:noFill/>
                </a:ln>
                <a:solidFill>
                  <a:srgbClr val="58585A"/>
                </a:solidFill>
                <a:effectLst/>
                <a:uLnTx/>
                <a:uFillTx/>
                <a:latin typeface="Arial Narrow Bold"/>
              </a:rPr>
              <a:t>up to </a:t>
            </a:r>
            <a:r>
              <a:rPr kumimoji="0" lang="en-US" sz="3200" b="0" i="0" u="none" strike="noStrike" kern="1200" cap="none" spc="0" normalizeH="0" baseline="0" noProof="0" dirty="0" smtClean="0">
                <a:ln>
                  <a:noFill/>
                </a:ln>
                <a:solidFill>
                  <a:srgbClr val="58585A"/>
                </a:solidFill>
                <a:effectLst/>
                <a:uLnTx/>
                <a:uFillTx/>
                <a:latin typeface="Arial Narrow Bold"/>
              </a:rPr>
              <a:t>$7,500 per club per year</a:t>
            </a:r>
            <a:endParaRPr kumimoji="0" lang="en-US" sz="3200" b="0" i="0" u="none" strike="noStrike" kern="1200" cap="none" spc="0" normalizeH="0" baseline="0" noProof="0" dirty="0">
              <a:ln>
                <a:noFill/>
              </a:ln>
              <a:solidFill>
                <a:srgbClr val="58585A"/>
              </a:solidFill>
              <a:effectLst/>
              <a:uLnTx/>
              <a:uFillTx/>
              <a:latin typeface="Arial Narrow Bold"/>
            </a:endParaRP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Arial Narrow Bold"/>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District Designated Funds</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Matched 100</a:t>
            </a:r>
            <a:r>
              <a:rPr kumimoji="0" lang="en-US" sz="3200" b="0" i="0" u="none" strike="noStrike" kern="1200" cap="none" spc="0" normalizeH="0" baseline="0" noProof="0" dirty="0" smtClean="0">
                <a:ln>
                  <a:noFill/>
                </a:ln>
                <a:solidFill>
                  <a:srgbClr val="58585A"/>
                </a:solidFill>
                <a:effectLst/>
                <a:uLnTx/>
                <a:uFillTx/>
                <a:latin typeface="Arial Narrow Bold"/>
              </a:rPr>
              <a:t>% by TRF</a:t>
            </a:r>
            <a:endParaRPr kumimoji="0" lang="en-US" sz="3200" b="0" i="0" u="none" strike="noStrike" kern="1200" cap="none" spc="0" normalizeH="0" baseline="0" noProof="0" dirty="0">
              <a:ln>
                <a:noFill/>
              </a:ln>
              <a:solidFill>
                <a:srgbClr val="58585A"/>
              </a:solidFill>
              <a:effectLst/>
              <a:uLnTx/>
              <a:uFillTx/>
              <a:latin typeface="Arial Narrow Bold"/>
            </a:endParaRP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Arial" charset="0"/>
            </a:endParaRPr>
          </a:p>
        </p:txBody>
      </p:sp>
    </p:spTree>
    <p:extLst>
      <p:ext uri="{BB962C8B-B14F-4D97-AF65-F5344CB8AC3E}">
        <p14:creationId xmlns:p14="http://schemas.microsoft.com/office/powerpoint/2010/main" val="3395684238"/>
      </p:ext>
    </p:extLst>
  </p:cSld>
  <p:clrMapOvr>
    <a:masterClrMapping/>
  </p:clrMapOvr>
  <p:transition spd="med" advClick="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ROTARY FOUNDATION MATCHING FUNDS</a:t>
            </a:r>
          </a:p>
        </p:txBody>
      </p:sp>
      <p:sp>
        <p:nvSpPr>
          <p:cNvPr id="4" name="Content Placeholder 2"/>
          <p:cNvSpPr txBox="1">
            <a:spLocks/>
          </p:cNvSpPr>
          <p:nvPr/>
        </p:nvSpPr>
        <p:spPr bwMode="auto">
          <a:xfrm>
            <a:off x="435064" y="1447800"/>
            <a:ext cx="815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sng" strike="noStrike" kern="1200" cap="none" spc="0" normalizeH="0" baseline="0" noProof="0" dirty="0">
                <a:ln>
                  <a:noFill/>
                </a:ln>
                <a:solidFill>
                  <a:srgbClr val="58585A"/>
                </a:solidFill>
                <a:effectLst/>
                <a:uLnTx/>
                <a:uFillTx/>
                <a:latin typeface="Arial Narrow Bold"/>
              </a:rPr>
              <a:t>Note</a:t>
            </a:r>
            <a:r>
              <a:rPr kumimoji="0" lang="en-US" sz="3200" b="0" i="0" u="none" strike="noStrike" kern="1200" cap="none" spc="0" normalizeH="0" baseline="0" noProof="0" dirty="0">
                <a:ln>
                  <a:noFill/>
                </a:ln>
                <a:solidFill>
                  <a:srgbClr val="58585A"/>
                </a:solidFill>
                <a:effectLst/>
                <a:uLnTx/>
                <a:uFillTx/>
                <a:latin typeface="Arial Narrow Bold"/>
              </a:rPr>
              <a:t>: </a:t>
            </a:r>
          </a:p>
          <a:p>
            <a:pPr marL="914400" marR="0" lvl="2" indent="0" algn="l" defTabSz="914400" rtl="0" eaLnBrk="0" fontAlgn="base" latinLnBrk="0" hangingPunct="0">
              <a:lnSpc>
                <a:spcPct val="100000"/>
              </a:lnSpc>
              <a:spcBef>
                <a:spcPct val="20000"/>
              </a:spcBef>
              <a:spcAft>
                <a:spcPct val="0"/>
              </a:spcAft>
              <a:buClr>
                <a:srgbClr val="01B4E7"/>
              </a:buClr>
              <a:buSzPct val="120000"/>
              <a:buFontTx/>
              <a:buNone/>
              <a:tabLst/>
              <a:defRPr/>
            </a:pPr>
            <a:r>
              <a:rPr kumimoji="0" lang="en-US" sz="2800" b="0" i="0" u="none" strike="noStrike" kern="1200" cap="none" spc="0" normalizeH="0" baseline="0" noProof="0" dirty="0">
                <a:ln>
                  <a:noFill/>
                </a:ln>
                <a:solidFill>
                  <a:srgbClr val="58585A"/>
                </a:solidFill>
                <a:effectLst/>
                <a:uLnTx/>
                <a:uFillTx/>
                <a:latin typeface="Arial Narrow Bold"/>
              </a:rPr>
              <a:t>5% must be added to club cash contributions  sent to TRF for administrative costs</a:t>
            </a:r>
          </a:p>
          <a:p>
            <a:pPr marL="914400" marR="0" lvl="2" indent="0" algn="l" defTabSz="914400" rtl="0" eaLnBrk="0" fontAlgn="base" latinLnBrk="0" hangingPunct="0">
              <a:lnSpc>
                <a:spcPct val="100000"/>
              </a:lnSpc>
              <a:spcBef>
                <a:spcPct val="20000"/>
              </a:spcBef>
              <a:spcAft>
                <a:spcPct val="0"/>
              </a:spcAft>
              <a:buClr>
                <a:srgbClr val="01B4E7"/>
              </a:buClr>
              <a:buSzPct val="120000"/>
              <a:buFontTx/>
              <a:buNone/>
              <a:tabLst/>
              <a:defRPr/>
            </a:pPr>
            <a:endParaRPr kumimoji="0" lang="en-US" sz="2800" b="0" i="0" u="none" strike="noStrike" kern="1200" cap="none" spc="0" normalizeH="0" baseline="0" noProof="0" dirty="0">
              <a:ln>
                <a:noFill/>
              </a:ln>
              <a:solidFill>
                <a:srgbClr val="58585A"/>
              </a:solidFill>
              <a:effectLst/>
              <a:uLnTx/>
              <a:uFillTx/>
              <a:latin typeface="Arial Narrow Bold"/>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sng" strike="noStrike" kern="1200" cap="none" spc="0" normalizeH="0" baseline="0" noProof="0" dirty="0">
                <a:ln>
                  <a:noFill/>
                </a:ln>
                <a:solidFill>
                  <a:srgbClr val="58585A"/>
                </a:solidFill>
                <a:effectLst/>
                <a:uLnTx/>
                <a:uFillTx/>
                <a:latin typeface="Arial Narrow Bold"/>
              </a:rPr>
              <a:t>This can be avoided:</a:t>
            </a:r>
          </a:p>
          <a:p>
            <a:pPr marL="920750" marR="0" lvl="2" indent="0" algn="l" defTabSz="914400" rtl="0" eaLnBrk="0" fontAlgn="base" latinLnBrk="0" hangingPunct="0">
              <a:lnSpc>
                <a:spcPct val="100000"/>
              </a:lnSpc>
              <a:spcBef>
                <a:spcPct val="20000"/>
              </a:spcBef>
              <a:spcAft>
                <a:spcPct val="0"/>
              </a:spcAft>
              <a:buClr>
                <a:srgbClr val="01B4E7"/>
              </a:buClr>
              <a:buSzPct val="120000"/>
              <a:buFontTx/>
              <a:buNone/>
              <a:tabLst/>
              <a:defRPr/>
            </a:pPr>
            <a:r>
              <a:rPr kumimoji="0" lang="en-US" sz="2800" b="0" i="0" u="none" strike="noStrike" kern="1200" cap="none" spc="0" normalizeH="0" baseline="0" noProof="0" dirty="0">
                <a:ln>
                  <a:noFill/>
                </a:ln>
                <a:solidFill>
                  <a:srgbClr val="58585A"/>
                </a:solidFill>
                <a:effectLst/>
                <a:uLnTx/>
                <a:uFillTx/>
                <a:latin typeface="Arial Narrow Bold"/>
              </a:rPr>
              <a:t>Send cash directly to project bank account</a:t>
            </a:r>
          </a:p>
          <a:p>
            <a:pPr marL="920750" marR="0" lvl="2" indent="0" algn="l" defTabSz="914400" rtl="0" eaLnBrk="0" fontAlgn="base" latinLnBrk="0" hangingPunct="0">
              <a:lnSpc>
                <a:spcPct val="100000"/>
              </a:lnSpc>
              <a:spcBef>
                <a:spcPct val="20000"/>
              </a:spcBef>
              <a:spcAft>
                <a:spcPct val="0"/>
              </a:spcAft>
              <a:buClr>
                <a:srgbClr val="01B4E7"/>
              </a:buClr>
              <a:buSzPct val="120000"/>
              <a:buFontTx/>
              <a:buNone/>
              <a:tabLst/>
              <a:defRPr/>
            </a:pPr>
            <a:r>
              <a:rPr kumimoji="0" lang="en-US" sz="2800" b="0" i="0" u="none" strike="noStrike" kern="1200" cap="none" spc="0" normalizeH="0" baseline="0" noProof="0" dirty="0">
                <a:ln>
                  <a:noFill/>
                </a:ln>
                <a:solidFill>
                  <a:srgbClr val="58585A"/>
                </a:solidFill>
                <a:effectLst/>
                <a:uLnTx/>
                <a:uFillTx/>
                <a:latin typeface="Arial Narrow Bold"/>
              </a:rPr>
              <a:t>No Paul Harris credit</a:t>
            </a:r>
          </a:p>
          <a:p>
            <a:pPr marL="914400" marR="0" lvl="2" indent="0" algn="l" defTabSz="914400" rtl="0" eaLnBrk="0" fontAlgn="base" latinLnBrk="0" hangingPunct="0">
              <a:lnSpc>
                <a:spcPct val="100000"/>
              </a:lnSpc>
              <a:spcBef>
                <a:spcPct val="20000"/>
              </a:spcBef>
              <a:spcAft>
                <a:spcPct val="0"/>
              </a:spcAft>
              <a:buClr>
                <a:srgbClr val="01B4E7"/>
              </a:buClr>
              <a:buSzPct val="120000"/>
              <a:buFontTx/>
              <a:buNone/>
              <a:tabLst/>
              <a:defRPr/>
            </a:pPr>
            <a:r>
              <a:rPr kumimoji="0" lang="en-US" sz="2800" b="0" i="0" u="none" strike="noStrike" kern="1200" cap="none" spc="0" normalizeH="0" baseline="0" noProof="0" dirty="0">
                <a:ln>
                  <a:noFill/>
                </a:ln>
                <a:solidFill>
                  <a:srgbClr val="58585A"/>
                </a:solidFill>
                <a:effectLst/>
                <a:uLnTx/>
                <a:uFillTx/>
                <a:latin typeface="Arial Narrow Bold"/>
              </a:rPr>
              <a:t>Must provide copy of bank statement to verify funding</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Arial" charset="0"/>
            </a:endParaRPr>
          </a:p>
        </p:txBody>
      </p:sp>
    </p:spTree>
    <p:extLst>
      <p:ext uri="{BB962C8B-B14F-4D97-AF65-F5344CB8AC3E}">
        <p14:creationId xmlns:p14="http://schemas.microsoft.com/office/powerpoint/2010/main" val="430216099"/>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9900" y="1816100"/>
            <a:ext cx="8483600" cy="40116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914400" eaLnBrk="0" hangingPunct="0">
              <a:lnSpc>
                <a:spcPct val="200000"/>
              </a:lnSpc>
              <a:buClr>
                <a:srgbClr val="00B4E7"/>
              </a:buClr>
              <a:buFont typeface="Wingdings" pitchFamily="2" charset="2"/>
              <a:buChar char="§"/>
              <a:defRPr/>
            </a:pPr>
            <a:r>
              <a:rPr lang="en-US" kern="0" dirty="0">
                <a:solidFill>
                  <a:srgbClr val="585858"/>
                </a:solidFill>
                <a:latin typeface="Arial Narrow Bold"/>
                <a:cs typeface="Arial"/>
              </a:rPr>
              <a:t>District grants</a:t>
            </a:r>
          </a:p>
          <a:p>
            <a:pPr marL="457200" indent="-457200" defTabSz="914400" eaLnBrk="0" hangingPunct="0">
              <a:lnSpc>
                <a:spcPct val="200000"/>
              </a:lnSpc>
              <a:buClr>
                <a:srgbClr val="00B4E7"/>
              </a:buClr>
              <a:buFont typeface="Wingdings" pitchFamily="2" charset="2"/>
              <a:buChar char="§"/>
              <a:defRPr/>
            </a:pPr>
            <a:r>
              <a:rPr lang="en-US" kern="0" dirty="0">
                <a:solidFill>
                  <a:srgbClr val="585858"/>
                </a:solidFill>
                <a:latin typeface="Arial Narrow Bold"/>
                <a:cs typeface="Arial"/>
              </a:rPr>
              <a:t>Global </a:t>
            </a:r>
            <a:r>
              <a:rPr lang="en-US" kern="0" dirty="0" smtClean="0">
                <a:solidFill>
                  <a:srgbClr val="585858"/>
                </a:solidFill>
                <a:latin typeface="Arial Narrow Bold"/>
                <a:cs typeface="Arial"/>
              </a:rPr>
              <a:t>grants</a:t>
            </a:r>
            <a:endParaRPr lang="en-US" kern="0" dirty="0">
              <a:solidFill>
                <a:srgbClr val="585858"/>
              </a:solidFill>
              <a:latin typeface="Arial Narrow Bold"/>
              <a:cs typeface="Arial"/>
            </a:endParaRPr>
          </a:p>
        </p:txBody>
      </p:sp>
      <p:sp>
        <p:nvSpPr>
          <p:cNvPr id="30722" name="Title 1"/>
          <p:cNvSpPr txBox="1">
            <a:spLocks/>
          </p:cNvSpPr>
          <p:nvPr/>
        </p:nvSpPr>
        <p:spPr bwMode="auto">
          <a:xfrm>
            <a:off x="0" y="381000"/>
            <a:ext cx="8764587" cy="674688"/>
          </a:xfrm>
          <a:prstGeom prst="rect">
            <a:avLst/>
          </a:prstGeom>
          <a:noFill/>
          <a:ln w="9525">
            <a:noFill/>
            <a:miter lim="800000"/>
            <a:headEnd/>
            <a:tailEnd/>
          </a:ln>
        </p:spPr>
        <p:txBody>
          <a:bodyPr/>
          <a:lstStyle/>
          <a:p>
            <a:pPr>
              <a:lnSpc>
                <a:spcPct val="80000"/>
              </a:lnSpc>
            </a:pPr>
            <a:endParaRPr lang="en-US" sz="3600" b="1" dirty="0">
              <a:solidFill>
                <a:srgbClr val="FFFFFF"/>
              </a:solidFill>
              <a:latin typeface="Arial Narrow Bold" charset="0"/>
            </a:endParaRPr>
          </a:p>
        </p:txBody>
      </p:sp>
      <p:sp>
        <p:nvSpPr>
          <p:cNvPr id="9" name="Title 8"/>
          <p:cNvSpPr>
            <a:spLocks noGrp="1"/>
          </p:cNvSpPr>
          <p:nvPr>
            <p:ph type="title" idx="4294967295"/>
          </p:nvPr>
        </p:nvSpPr>
        <p:spPr>
          <a:xfrm>
            <a:off x="381000" y="457200"/>
            <a:ext cx="8763000" cy="533400"/>
          </a:xfrm>
          <a:prstGeom prst="rect">
            <a:avLst/>
          </a:prstGeom>
        </p:spPr>
        <p:txBody>
          <a:bodyPr/>
          <a:lstStyle/>
          <a:p>
            <a:r>
              <a:rPr lang="en-US" sz="3600" dirty="0" smtClean="0">
                <a:solidFill>
                  <a:schemeClr val="bg1"/>
                </a:solidFill>
                <a:latin typeface="Arial Narrow Bold"/>
              </a:rPr>
              <a:t>ROTARY FOUNDATION GRANTS</a:t>
            </a:r>
            <a:endParaRPr lang="en-US" sz="3600" dirty="0">
              <a:solidFill>
                <a:schemeClr val="bg1"/>
              </a:solidFill>
              <a:latin typeface="Arial Narrow Bold"/>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333" r="6666"/>
          <a:stretch/>
        </p:blipFill>
        <p:spPr>
          <a:xfrm>
            <a:off x="3733800" y="1524000"/>
            <a:ext cx="5076825" cy="4512733"/>
          </a:xfrm>
          <a:prstGeom prst="rect">
            <a:avLst/>
          </a:prstGeom>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ROTARY FOUNDATION MATCHING FUNDS</a:t>
            </a:r>
          </a:p>
        </p:txBody>
      </p:sp>
      <p:sp>
        <p:nvSpPr>
          <p:cNvPr id="4" name="Content Placeholder 2"/>
          <p:cNvSpPr txBox="1">
            <a:spLocks/>
          </p:cNvSpPr>
          <p:nvPr/>
        </p:nvSpPr>
        <p:spPr bwMode="auto">
          <a:xfrm>
            <a:off x="381000" y="1219200"/>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Example:</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smtClean="0">
                <a:ln>
                  <a:noFill/>
                </a:ln>
                <a:solidFill>
                  <a:srgbClr val="58585A"/>
                </a:solidFill>
                <a:effectLst/>
                <a:uLnTx/>
                <a:uFillTx/>
                <a:latin typeface="Arial Narrow Bold"/>
              </a:rPr>
              <a:t>$10,000 </a:t>
            </a:r>
            <a:r>
              <a:rPr kumimoji="0" lang="en-US" sz="3200" b="0" i="0" u="none" strike="noStrike" kern="1200" cap="none" spc="0" normalizeH="0" baseline="0" noProof="0" dirty="0">
                <a:ln>
                  <a:noFill/>
                </a:ln>
                <a:solidFill>
                  <a:srgbClr val="58585A"/>
                </a:solidFill>
                <a:effectLst/>
                <a:uLnTx/>
                <a:uFillTx/>
                <a:latin typeface="Arial Narrow Bold"/>
              </a:rPr>
              <a:t>Club(s) Cash</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smtClean="0">
                <a:ln>
                  <a:noFill/>
                </a:ln>
                <a:solidFill>
                  <a:srgbClr val="58585A"/>
                </a:solidFill>
                <a:effectLst/>
                <a:uLnTx/>
                <a:uFillTx/>
                <a:latin typeface="Arial Narrow Bold"/>
              </a:rPr>
              <a:t>$</a:t>
            </a:r>
            <a:r>
              <a:rPr kumimoji="0" lang="en-US" sz="3200" dirty="0">
                <a:solidFill>
                  <a:srgbClr val="58585A"/>
                </a:solidFill>
                <a:latin typeface="Arial Narrow Bold"/>
              </a:rPr>
              <a:t> </a:t>
            </a:r>
            <a:r>
              <a:rPr kumimoji="0" lang="en-US" sz="3200" dirty="0" smtClean="0">
                <a:solidFill>
                  <a:srgbClr val="58585A"/>
                </a:solidFill>
                <a:latin typeface="Arial Narrow Bold"/>
              </a:rPr>
              <a:t> 7</a:t>
            </a:r>
            <a:r>
              <a:rPr kumimoji="0" lang="en-US" sz="3200" b="0" i="0" u="none" strike="noStrike" kern="1200" cap="none" spc="0" normalizeH="0" baseline="0" noProof="0" dirty="0" smtClean="0">
                <a:ln>
                  <a:noFill/>
                </a:ln>
                <a:solidFill>
                  <a:srgbClr val="58585A"/>
                </a:solidFill>
                <a:effectLst/>
                <a:uLnTx/>
                <a:uFillTx/>
                <a:latin typeface="Arial Narrow Bold"/>
              </a:rPr>
              <a:t>,500 </a:t>
            </a:r>
            <a:r>
              <a:rPr kumimoji="0" lang="en-US" sz="3200" b="0" i="0" u="none" strike="noStrike" kern="1200" cap="none" spc="0" normalizeH="0" baseline="0" noProof="0" dirty="0">
                <a:ln>
                  <a:noFill/>
                </a:ln>
                <a:solidFill>
                  <a:srgbClr val="58585A"/>
                </a:solidFill>
                <a:effectLst/>
                <a:uLnTx/>
                <a:uFillTx/>
                <a:latin typeface="Arial Narrow Bold"/>
              </a:rPr>
              <a:t>District Designated Funds</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TRF Match $</a:t>
            </a:r>
            <a:r>
              <a:rPr kumimoji="0" lang="en-US" sz="3200" b="0" i="0" u="none" strike="noStrike" kern="1200" cap="none" spc="0" normalizeH="0" baseline="0" noProof="0" dirty="0" smtClean="0">
                <a:ln>
                  <a:noFill/>
                </a:ln>
                <a:solidFill>
                  <a:srgbClr val="58585A"/>
                </a:solidFill>
                <a:effectLst/>
                <a:uLnTx/>
                <a:uFillTx/>
                <a:latin typeface="Arial Narrow Bold"/>
              </a:rPr>
              <a:t>12,500</a:t>
            </a:r>
            <a:endParaRPr kumimoji="0" lang="en-US" sz="3200" b="0" i="0" u="none" strike="noStrike" kern="1200" cap="none" spc="0" normalizeH="0" baseline="0" noProof="0" dirty="0">
              <a:ln>
                <a:noFill/>
              </a:ln>
              <a:solidFill>
                <a:srgbClr val="58585A"/>
              </a:solidFill>
              <a:effectLst/>
              <a:uLnTx/>
              <a:uFillTx/>
              <a:latin typeface="Arial Narrow Bold"/>
            </a:endParaRPr>
          </a:p>
          <a:p>
            <a:pPr marL="1600200" marR="0" lvl="3"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$5,000 for Cash</a:t>
            </a:r>
          </a:p>
          <a:p>
            <a:pPr marL="1600200" marR="0" lvl="3"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smtClean="0">
                <a:ln>
                  <a:noFill/>
                </a:ln>
                <a:solidFill>
                  <a:srgbClr val="58585A"/>
                </a:solidFill>
                <a:effectLst/>
                <a:uLnTx/>
                <a:uFillTx/>
                <a:latin typeface="Arial Narrow Bold"/>
              </a:rPr>
              <a:t>$7,500 </a:t>
            </a:r>
            <a:r>
              <a:rPr kumimoji="0" lang="en-US" sz="3200" b="0" i="0" u="none" strike="noStrike" kern="1200" cap="none" spc="0" normalizeH="0" baseline="0" noProof="0" dirty="0">
                <a:ln>
                  <a:noFill/>
                </a:ln>
                <a:solidFill>
                  <a:srgbClr val="58585A"/>
                </a:solidFill>
                <a:effectLst/>
                <a:uLnTx/>
                <a:uFillTx/>
                <a:latin typeface="Arial Narrow Bold"/>
              </a:rPr>
              <a:t>for DDF</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rPr>
              <a:t>Total Funds for project -- $</a:t>
            </a:r>
            <a:r>
              <a:rPr kumimoji="0" lang="en-US" sz="3200" b="0" i="0" u="none" strike="noStrike" kern="1200" cap="none" spc="0" normalizeH="0" baseline="0" noProof="0" dirty="0" smtClean="0">
                <a:ln>
                  <a:noFill/>
                </a:ln>
                <a:solidFill>
                  <a:srgbClr val="58585A"/>
                </a:solidFill>
                <a:effectLst/>
                <a:uLnTx/>
                <a:uFillTx/>
                <a:latin typeface="Arial Narrow Bold"/>
              </a:rPr>
              <a:t>30,000</a:t>
            </a:r>
            <a:r>
              <a:rPr kumimoji="0" lang="en-US" sz="3200" b="0" i="0" u="none" strike="noStrike" kern="1200" cap="none" spc="0" normalizeH="0" baseline="0" noProof="0" dirty="0">
                <a:ln>
                  <a:noFill/>
                </a:ln>
                <a:solidFill>
                  <a:srgbClr val="58585A"/>
                </a:solidFill>
                <a:effectLst/>
                <a:uLnTx/>
                <a:uFillTx/>
                <a:latin typeface="Arial Narrow Bold"/>
              </a:rPr>
              <a:t>!</a:t>
            </a:r>
          </a:p>
          <a:p>
            <a:pPr marL="115888" marR="0" lvl="1" indent="0" algn="l" defTabSz="914400" rtl="0" eaLnBrk="0" fontAlgn="base" latinLnBrk="0" hangingPunct="0">
              <a:lnSpc>
                <a:spcPct val="100000"/>
              </a:lnSpc>
              <a:spcBef>
                <a:spcPct val="20000"/>
              </a:spcBef>
              <a:spcAft>
                <a:spcPct val="0"/>
              </a:spcAft>
              <a:buClr>
                <a:srgbClr val="01B4E7"/>
              </a:buClr>
              <a:buSzPct val="120000"/>
              <a:buFontTx/>
              <a:buNone/>
              <a:tabLst/>
              <a:defRPr/>
            </a:pPr>
            <a:endParaRPr kumimoji="0" lang="en-US" sz="2400" b="0" i="0" u="none" strike="noStrike" kern="1200" cap="none" spc="0" normalizeH="0" baseline="0" noProof="0" dirty="0">
              <a:ln>
                <a:noFill/>
              </a:ln>
              <a:solidFill>
                <a:srgbClr val="58585A"/>
              </a:solidFill>
              <a:effectLst/>
              <a:uLnTx/>
              <a:uFillTx/>
              <a:latin typeface="Arial Narrow Bold"/>
            </a:endParaRPr>
          </a:p>
          <a:p>
            <a:pPr marL="115888" marR="0" lvl="1" indent="0" algn="l" defTabSz="914400" rtl="0" eaLnBrk="0" fontAlgn="base" latinLnBrk="0" hangingPunct="0">
              <a:lnSpc>
                <a:spcPct val="100000"/>
              </a:lnSpc>
              <a:spcBef>
                <a:spcPct val="20000"/>
              </a:spcBef>
              <a:spcAft>
                <a:spcPct val="0"/>
              </a:spcAft>
              <a:buClr>
                <a:srgbClr val="01B4E7"/>
              </a:buClr>
              <a:buSzPct val="120000"/>
              <a:buFontTx/>
              <a:buNone/>
              <a:tabLst/>
              <a:defRPr/>
            </a:pPr>
            <a:r>
              <a:rPr kumimoji="0" lang="en-US" sz="2400" b="0" i="0" u="none" strike="noStrike" kern="1200" cap="none" spc="0" normalizeH="0" baseline="0" noProof="0" dirty="0" smtClean="0">
                <a:ln>
                  <a:noFill/>
                </a:ln>
                <a:solidFill>
                  <a:srgbClr val="58585A"/>
                </a:solidFill>
                <a:effectLst/>
                <a:uLnTx/>
                <a:uFillTx/>
                <a:latin typeface="Arial Narrow Bold"/>
              </a:rPr>
              <a:t>	(</a:t>
            </a:r>
            <a:r>
              <a:rPr kumimoji="0" lang="en-US" sz="2400" b="0" i="0" u="none" strike="noStrike" kern="1200" cap="none" spc="0" normalizeH="0" baseline="0" noProof="0" dirty="0">
                <a:ln>
                  <a:noFill/>
                </a:ln>
                <a:solidFill>
                  <a:srgbClr val="58585A"/>
                </a:solidFill>
                <a:effectLst/>
                <a:uLnTx/>
                <a:uFillTx/>
                <a:latin typeface="Arial Narrow Bold"/>
              </a:rPr>
              <a:t>Global Grant Calculator on District web </a:t>
            </a:r>
            <a:r>
              <a:rPr kumimoji="0" lang="en-US" sz="2400" b="0" i="0" u="none" strike="noStrike" kern="1200" cap="none" spc="0" normalizeH="0" baseline="0" noProof="0" dirty="0" smtClean="0">
                <a:ln>
                  <a:noFill/>
                </a:ln>
                <a:solidFill>
                  <a:srgbClr val="58585A"/>
                </a:solidFill>
                <a:effectLst/>
                <a:uLnTx/>
                <a:uFillTx/>
                <a:latin typeface="Arial Narrow Bold"/>
              </a:rPr>
              <a:t>site)</a:t>
            </a:r>
            <a:endParaRPr kumimoji="0" lang="en-US" sz="2400" b="0" i="0" u="none" strike="noStrike" kern="1200" cap="none" spc="0" normalizeH="0" baseline="0" noProof="0" dirty="0">
              <a:ln>
                <a:noFill/>
              </a:ln>
              <a:solidFill>
                <a:srgbClr val="58585A"/>
              </a:solidFill>
              <a:effectLst/>
              <a:uLnTx/>
              <a:uFillTx/>
              <a:latin typeface="Arial Narrow Bold"/>
            </a:endParaRPr>
          </a:p>
          <a:p>
            <a:pPr marL="115888" marR="0" lvl="1" indent="0" algn="l" defTabSz="914400" rtl="0" eaLnBrk="0" fontAlgn="base" latinLnBrk="0" hangingPunct="0">
              <a:lnSpc>
                <a:spcPct val="100000"/>
              </a:lnSpc>
              <a:spcBef>
                <a:spcPct val="20000"/>
              </a:spcBef>
              <a:spcAft>
                <a:spcPct val="0"/>
              </a:spcAft>
              <a:buClr>
                <a:srgbClr val="01B4E7"/>
              </a:buClr>
              <a:buSzPct val="120000"/>
              <a:buFontTx/>
              <a:buNone/>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Arial" charset="0"/>
            </a:endParaRPr>
          </a:p>
        </p:txBody>
      </p:sp>
    </p:spTree>
    <p:extLst>
      <p:ext uri="{BB962C8B-B14F-4D97-AF65-F5344CB8AC3E}">
        <p14:creationId xmlns:p14="http://schemas.microsoft.com/office/powerpoint/2010/main" val="2940385453"/>
      </p:ext>
    </p:extLst>
  </p:cSld>
  <p:clrMapOvr>
    <a:masterClrMapping/>
  </p:clrMapOvr>
  <p:transition spd="med" advClick="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457200"/>
            <a:ext cx="8763000" cy="533400"/>
          </a:xfrm>
          <a:prstGeom prst="rect">
            <a:avLst/>
          </a:prstGeom>
        </p:spPr>
        <p:txBody>
          <a:bodyPr>
            <a:normAutofit/>
          </a:bodyPr>
          <a:lstStyle/>
          <a:p>
            <a:r>
              <a:rPr lang="en-US" sz="2800" dirty="0">
                <a:solidFill>
                  <a:schemeClr val="bg1"/>
                </a:solidFill>
                <a:latin typeface="Arial Narrow Bold"/>
              </a:rPr>
              <a:t>STEPS FOR MONITORING AND EVALUATION PLAN </a:t>
            </a:r>
            <a:endParaRPr lang="en-US" sz="2800" b="1" dirty="0">
              <a:solidFill>
                <a:schemeClr val="bg1"/>
              </a:solidFill>
              <a:latin typeface="Arial Narrow Bold"/>
            </a:endParaRPr>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pPr marL="514350" indent="-514350" defTabSz="914400">
              <a:buFont typeface="+mj-lt"/>
              <a:buAutoNum type="arabicPeriod"/>
            </a:pPr>
            <a:r>
              <a:rPr lang="en-US" sz="2600" dirty="0">
                <a:solidFill>
                  <a:schemeClr val="tx1">
                    <a:lumMod val="50000"/>
                  </a:schemeClr>
                </a:solidFill>
                <a:latin typeface="Arial Narrow Bold"/>
              </a:rPr>
              <a:t>Establish clear project goals. </a:t>
            </a:r>
          </a:p>
          <a:p>
            <a:pPr marL="514350" indent="-514350" defTabSz="914400">
              <a:buFont typeface="+mj-lt"/>
              <a:buAutoNum type="arabicPeriod"/>
            </a:pPr>
            <a:r>
              <a:rPr lang="en-US" sz="2600" dirty="0">
                <a:solidFill>
                  <a:schemeClr val="tx1">
                    <a:lumMod val="50000"/>
                  </a:schemeClr>
                </a:solidFill>
                <a:latin typeface="Arial Narrow Bold"/>
              </a:rPr>
              <a:t>Identify applicable Rotary Foundation standard measures. </a:t>
            </a:r>
          </a:p>
          <a:p>
            <a:pPr marL="514350" indent="-514350" defTabSz="914400">
              <a:buFont typeface="+mj-lt"/>
              <a:buAutoNum type="arabicPeriod"/>
            </a:pPr>
            <a:r>
              <a:rPr lang="en-US" sz="2600" dirty="0">
                <a:solidFill>
                  <a:schemeClr val="tx1">
                    <a:lumMod val="50000"/>
                  </a:schemeClr>
                </a:solidFill>
                <a:latin typeface="Arial Narrow Bold"/>
              </a:rPr>
              <a:t>Identify additional project‐specific measures. </a:t>
            </a:r>
          </a:p>
          <a:p>
            <a:pPr marL="514350" indent="-514350" defTabSz="914400">
              <a:buFont typeface="+mj-lt"/>
              <a:buAutoNum type="arabicPeriod"/>
            </a:pPr>
            <a:r>
              <a:rPr lang="en-US" sz="2600" dirty="0">
                <a:solidFill>
                  <a:schemeClr val="tx1">
                    <a:lumMod val="50000"/>
                  </a:schemeClr>
                </a:solidFill>
                <a:latin typeface="Arial Narrow Bold"/>
              </a:rPr>
              <a:t>Establish baseline data and the methods you’ll use to collect data.</a:t>
            </a:r>
          </a:p>
          <a:p>
            <a:pPr marL="514350" indent="-514350" defTabSz="914400">
              <a:buFont typeface="+mj-lt"/>
              <a:buAutoNum type="arabicPeriod"/>
            </a:pPr>
            <a:r>
              <a:rPr lang="en-US" sz="2600" dirty="0">
                <a:solidFill>
                  <a:schemeClr val="tx1">
                    <a:lumMod val="50000"/>
                  </a:schemeClr>
                </a:solidFill>
                <a:latin typeface="Arial Narrow Bold"/>
              </a:rPr>
              <a:t>Submit the plan as part of the online application.</a:t>
            </a:r>
          </a:p>
          <a:p>
            <a:pPr marL="514350" indent="-514350" defTabSz="914400">
              <a:buFont typeface="+mj-lt"/>
              <a:buAutoNum type="arabicPeriod"/>
            </a:pPr>
            <a:r>
              <a:rPr lang="en-US" sz="2600" dirty="0">
                <a:solidFill>
                  <a:schemeClr val="tx1">
                    <a:lumMod val="50000"/>
                  </a:schemeClr>
                </a:solidFill>
                <a:latin typeface="Arial Narrow Bold"/>
              </a:rPr>
              <a:t>Collect data during the project, and monitor progress.</a:t>
            </a:r>
          </a:p>
          <a:p>
            <a:pPr marL="514350" indent="-514350" defTabSz="914400">
              <a:buFont typeface="+mj-lt"/>
              <a:buAutoNum type="arabicPeriod"/>
            </a:pPr>
            <a:r>
              <a:rPr lang="en-US" sz="2600" dirty="0">
                <a:solidFill>
                  <a:schemeClr val="tx1">
                    <a:lumMod val="50000"/>
                  </a:schemeClr>
                </a:solidFill>
                <a:latin typeface="Arial Narrow Bold"/>
              </a:rPr>
              <a:t>Evaluate data and submit results to the online report.</a:t>
            </a:r>
            <a:r>
              <a:rPr lang="en-US" sz="2600" dirty="0">
                <a:solidFill>
                  <a:schemeClr val="bg2">
                    <a:lumMod val="10000"/>
                  </a:schemeClr>
                </a:solidFill>
                <a:latin typeface="Arial Narrow Bold"/>
              </a:rPr>
              <a:t> </a:t>
            </a:r>
            <a:endParaRPr lang="en-US" sz="2600" kern="0" dirty="0">
              <a:solidFill>
                <a:schemeClr val="bg2">
                  <a:lumMod val="10000"/>
                </a:schemeClr>
              </a:solidFill>
              <a:latin typeface="Arial Narrow Bold"/>
              <a:cs typeface="Arial"/>
            </a:endParaRPr>
          </a:p>
          <a:p>
            <a:endParaRPr lang="en-US" dirty="0"/>
          </a:p>
        </p:txBody>
      </p:sp>
    </p:spTree>
    <p:extLst>
      <p:ext uri="{BB962C8B-B14F-4D97-AF65-F5344CB8AC3E}">
        <p14:creationId xmlns:p14="http://schemas.microsoft.com/office/powerpoint/2010/main" val="2300868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normAutofit/>
          </a:bodyPr>
          <a:lstStyle/>
          <a:p>
            <a:r>
              <a:rPr lang="en-US" sz="2400" b="1" dirty="0">
                <a:solidFill>
                  <a:schemeClr val="bg1"/>
                </a:solidFill>
                <a:latin typeface="Arial Narrow Bold"/>
              </a:rPr>
              <a:t>EXAMPLES OF ROTARY FOUNDATION STANDARD MEASURES </a:t>
            </a:r>
          </a:p>
        </p:txBody>
      </p:sp>
      <p:sp>
        <p:nvSpPr>
          <p:cNvPr id="3" name="Content Placeholder 2"/>
          <p:cNvSpPr>
            <a:spLocks noGrp="1"/>
          </p:cNvSpPr>
          <p:nvPr>
            <p:ph idx="4294967295"/>
          </p:nvPr>
        </p:nvSpPr>
        <p:spPr>
          <a:xfrm>
            <a:off x="457200" y="1447800"/>
            <a:ext cx="8229600" cy="4525963"/>
          </a:xfrm>
          <a:prstGeom prst="rect">
            <a:avLst/>
          </a:prstGeom>
        </p:spPr>
        <p:txBody>
          <a:bodyPr>
            <a:normAutofit/>
          </a:bodyPr>
          <a:lstStyle/>
          <a:p>
            <a:pPr defTabSz="914400">
              <a:buClr>
                <a:srgbClr val="00B4E7"/>
              </a:buClr>
              <a:buFont typeface="Wingdings" pitchFamily="2" charset="2"/>
              <a:buChar char="§"/>
            </a:pPr>
            <a:r>
              <a:rPr lang="en-US" kern="0" dirty="0">
                <a:solidFill>
                  <a:srgbClr val="585858"/>
                </a:solidFill>
                <a:latin typeface="Arial Narrow Bold"/>
                <a:cs typeface="Arial"/>
              </a:rPr>
              <a:t>Number of direct beneficiaries</a:t>
            </a:r>
          </a:p>
          <a:p>
            <a:pPr defTabSz="914400">
              <a:buClr>
                <a:srgbClr val="00B4E7"/>
              </a:buClr>
              <a:buFont typeface="Wingdings" pitchFamily="2" charset="2"/>
              <a:buChar char="§"/>
            </a:pPr>
            <a:endParaRPr lang="en-US" kern="0" dirty="0">
              <a:solidFill>
                <a:srgbClr val="585858"/>
              </a:solidFill>
              <a:latin typeface="Arial Narrow Bold"/>
              <a:cs typeface="Arial"/>
            </a:endParaRPr>
          </a:p>
          <a:p>
            <a:pPr defTabSz="914400">
              <a:buClr>
                <a:srgbClr val="00B4E7"/>
              </a:buClr>
              <a:buFont typeface="Wingdings" pitchFamily="2" charset="2"/>
              <a:buChar char="§"/>
            </a:pPr>
            <a:r>
              <a:rPr lang="en-US" kern="0" dirty="0">
                <a:solidFill>
                  <a:srgbClr val="585858"/>
                </a:solidFill>
                <a:latin typeface="Arial Narrow Bold"/>
                <a:cs typeface="Arial"/>
              </a:rPr>
              <a:t>Number of indirect beneficiaries</a:t>
            </a:r>
          </a:p>
          <a:p>
            <a:pPr defTabSz="914400">
              <a:buClr>
                <a:srgbClr val="00B4E7"/>
              </a:buClr>
              <a:buFont typeface="Wingdings" pitchFamily="2" charset="2"/>
              <a:buChar char="§"/>
            </a:pPr>
            <a:endParaRPr lang="en-US" kern="0" dirty="0">
              <a:solidFill>
                <a:srgbClr val="585858"/>
              </a:solidFill>
              <a:latin typeface="Arial Narrow Bold"/>
              <a:cs typeface="Arial"/>
            </a:endParaRPr>
          </a:p>
          <a:p>
            <a:pPr defTabSz="914400">
              <a:buClr>
                <a:srgbClr val="00B4E7"/>
              </a:buClr>
              <a:buFont typeface="Wingdings" pitchFamily="2" charset="2"/>
              <a:buChar char="§"/>
            </a:pPr>
            <a:r>
              <a:rPr lang="en-US" kern="0" dirty="0">
                <a:solidFill>
                  <a:srgbClr val="585858"/>
                </a:solidFill>
                <a:latin typeface="Arial Narrow Bold"/>
                <a:cs typeface="Arial"/>
              </a:rPr>
              <a:t>Number of people trained</a:t>
            </a:r>
          </a:p>
          <a:p>
            <a:pPr defTabSz="914400">
              <a:buClr>
                <a:srgbClr val="00B4E7"/>
              </a:buClr>
              <a:buFont typeface="Wingdings" pitchFamily="2" charset="2"/>
              <a:buChar char="§"/>
            </a:pPr>
            <a:endParaRPr lang="en-US" kern="0" dirty="0">
              <a:solidFill>
                <a:srgbClr val="585858"/>
              </a:solidFill>
              <a:latin typeface="Arial Narrow Bold"/>
              <a:cs typeface="Arial"/>
            </a:endParaRPr>
          </a:p>
          <a:p>
            <a:pPr defTabSz="914400">
              <a:buClr>
                <a:srgbClr val="00B4E7"/>
              </a:buClr>
              <a:buFont typeface="Wingdings" pitchFamily="2" charset="2"/>
              <a:buChar char="§"/>
            </a:pPr>
            <a:r>
              <a:rPr lang="en-US" kern="0" dirty="0">
                <a:solidFill>
                  <a:srgbClr val="585858"/>
                </a:solidFill>
                <a:latin typeface="Arial Narrow Bold"/>
                <a:cs typeface="Arial"/>
              </a:rPr>
              <a:t>Number of participants</a:t>
            </a:r>
          </a:p>
          <a:p>
            <a:pPr marL="0" indent="0" defTabSz="914400">
              <a:buNone/>
            </a:pPr>
            <a:endParaRPr lang="en-US" kern="0" dirty="0">
              <a:solidFill>
                <a:srgbClr val="585858"/>
              </a:solidFill>
              <a:latin typeface="Georgia" pitchFamily="18" charset="0"/>
              <a:cs typeface="Arial"/>
            </a:endParaRPr>
          </a:p>
          <a:p>
            <a:endParaRPr lang="en-US" dirty="0"/>
          </a:p>
        </p:txBody>
      </p:sp>
    </p:spTree>
    <p:extLst>
      <p:ext uri="{BB962C8B-B14F-4D97-AF65-F5344CB8AC3E}">
        <p14:creationId xmlns:p14="http://schemas.microsoft.com/office/powerpoint/2010/main" val="17853321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457200"/>
            <a:ext cx="8763000" cy="533400"/>
          </a:xfrm>
          <a:prstGeom prst="rect">
            <a:avLst/>
          </a:prstGeom>
        </p:spPr>
        <p:txBody>
          <a:bodyPr>
            <a:normAutofit/>
          </a:bodyPr>
          <a:lstStyle/>
          <a:p>
            <a:r>
              <a:rPr lang="en-US" sz="2400" b="1" dirty="0">
                <a:solidFill>
                  <a:schemeClr val="bg1"/>
                </a:solidFill>
                <a:latin typeface="Arial Narrow Bold"/>
              </a:rPr>
              <a:t>EXAMPLES OF ROTARY FOUNDATION STANDARD MEASURES </a:t>
            </a:r>
          </a:p>
        </p:txBody>
      </p:sp>
      <p:sp>
        <p:nvSpPr>
          <p:cNvPr id="3" name="Content Placeholder 2"/>
          <p:cNvSpPr>
            <a:spLocks noGrp="1"/>
          </p:cNvSpPr>
          <p:nvPr>
            <p:ph idx="4294967295"/>
          </p:nvPr>
        </p:nvSpPr>
        <p:spPr>
          <a:xfrm>
            <a:off x="457200" y="1447800"/>
            <a:ext cx="8229600" cy="4525963"/>
          </a:xfrm>
          <a:prstGeom prst="rect">
            <a:avLst/>
          </a:prstGeom>
        </p:spPr>
        <p:txBody>
          <a:bodyPr/>
          <a:lstStyle/>
          <a:p>
            <a:pPr defTabSz="914400">
              <a:buClr>
                <a:srgbClr val="00B4E7"/>
              </a:buClr>
              <a:buFont typeface="Wingdings" pitchFamily="2" charset="2"/>
              <a:buChar char="§"/>
            </a:pPr>
            <a:r>
              <a:rPr lang="en-US" sz="3200" kern="0" dirty="0">
                <a:solidFill>
                  <a:srgbClr val="585858"/>
                </a:solidFill>
                <a:latin typeface="Arial Narrow Bold"/>
                <a:cs typeface="Arial"/>
              </a:rPr>
              <a:t>Number of people receiving service</a:t>
            </a:r>
          </a:p>
          <a:p>
            <a:pPr defTabSz="914400">
              <a:buClr>
                <a:srgbClr val="00B4E7"/>
              </a:buClr>
              <a:buFont typeface="Wingdings" pitchFamily="2" charset="2"/>
              <a:buChar char="§"/>
            </a:pPr>
            <a:endParaRPr lang="en-US" sz="1800" kern="0" dirty="0">
              <a:solidFill>
                <a:srgbClr val="585858"/>
              </a:solidFill>
              <a:latin typeface="Arial Narrow Bold"/>
              <a:cs typeface="Arial"/>
            </a:endParaRPr>
          </a:p>
          <a:p>
            <a:pPr defTabSz="914400">
              <a:buClr>
                <a:srgbClr val="00B4E7"/>
              </a:buClr>
              <a:buFont typeface="Wingdings" pitchFamily="2" charset="2"/>
              <a:buChar char="§"/>
            </a:pPr>
            <a:r>
              <a:rPr lang="en-US" sz="3200" kern="0" dirty="0">
                <a:solidFill>
                  <a:srgbClr val="585858"/>
                </a:solidFill>
                <a:latin typeface="Arial Narrow Bold"/>
                <a:cs typeface="Arial"/>
              </a:rPr>
              <a:t>Number of events</a:t>
            </a:r>
          </a:p>
          <a:p>
            <a:pPr defTabSz="914400">
              <a:buClr>
                <a:srgbClr val="00B4E7"/>
              </a:buClr>
              <a:buFont typeface="Wingdings" pitchFamily="2" charset="2"/>
              <a:buChar char="§"/>
            </a:pPr>
            <a:endParaRPr lang="en-US" sz="1800" kern="0" dirty="0">
              <a:solidFill>
                <a:srgbClr val="585858"/>
              </a:solidFill>
              <a:latin typeface="Arial Narrow Bold"/>
              <a:cs typeface="Arial"/>
            </a:endParaRPr>
          </a:p>
          <a:p>
            <a:pPr defTabSz="914400">
              <a:buClr>
                <a:srgbClr val="00B4E7"/>
              </a:buClr>
              <a:buFont typeface="Wingdings" pitchFamily="2" charset="2"/>
              <a:buChar char="§"/>
            </a:pPr>
            <a:r>
              <a:rPr lang="en-US" sz="3200" kern="0" dirty="0">
                <a:solidFill>
                  <a:srgbClr val="585858"/>
                </a:solidFill>
                <a:latin typeface="Arial Narrow Bold"/>
                <a:cs typeface="Arial"/>
              </a:rPr>
              <a:t>Number of jobs created</a:t>
            </a:r>
          </a:p>
          <a:p>
            <a:pPr defTabSz="914400">
              <a:buClr>
                <a:srgbClr val="00B4E7"/>
              </a:buClr>
              <a:buFont typeface="Wingdings" pitchFamily="2" charset="2"/>
              <a:buChar char="§"/>
            </a:pPr>
            <a:endParaRPr lang="en-US" sz="1800" kern="0" dirty="0">
              <a:solidFill>
                <a:srgbClr val="585858"/>
              </a:solidFill>
              <a:latin typeface="Arial Narrow Bold"/>
              <a:cs typeface="Arial"/>
            </a:endParaRPr>
          </a:p>
          <a:p>
            <a:pPr defTabSz="914400">
              <a:buClr>
                <a:srgbClr val="00B4E7"/>
              </a:buClr>
              <a:buFont typeface="Wingdings" pitchFamily="2" charset="2"/>
              <a:buChar char="§"/>
            </a:pPr>
            <a:r>
              <a:rPr lang="en-US" sz="3200" kern="0" dirty="0">
                <a:solidFill>
                  <a:srgbClr val="585858"/>
                </a:solidFill>
                <a:latin typeface="Arial Narrow Bold"/>
                <a:cs typeface="Arial"/>
              </a:rPr>
              <a:t>Number of benefitting facilities</a:t>
            </a:r>
          </a:p>
          <a:p>
            <a:pPr defTabSz="914400">
              <a:buClr>
                <a:srgbClr val="00B4E7"/>
              </a:buClr>
              <a:buFont typeface="Wingdings" pitchFamily="2" charset="2"/>
              <a:buChar char="§"/>
            </a:pPr>
            <a:endParaRPr lang="en-US" sz="1800" kern="0" dirty="0">
              <a:solidFill>
                <a:srgbClr val="585858"/>
              </a:solidFill>
              <a:latin typeface="Arial Narrow Bold"/>
              <a:cs typeface="Arial"/>
            </a:endParaRPr>
          </a:p>
          <a:p>
            <a:pPr defTabSz="914400">
              <a:buClr>
                <a:srgbClr val="00B4E7"/>
              </a:buClr>
              <a:buFont typeface="Wingdings" pitchFamily="2" charset="2"/>
              <a:buChar char="§"/>
            </a:pPr>
            <a:r>
              <a:rPr lang="en-US" sz="3200" kern="0" dirty="0">
                <a:solidFill>
                  <a:srgbClr val="585858"/>
                </a:solidFill>
                <a:latin typeface="Arial Narrow Bold"/>
                <a:cs typeface="Arial"/>
              </a:rPr>
              <a:t>Number of communities with less conflict</a:t>
            </a:r>
          </a:p>
          <a:p>
            <a:pPr marL="0" indent="0" defTabSz="914400">
              <a:buNone/>
            </a:pPr>
            <a:endParaRPr lang="en-US" kern="0" dirty="0">
              <a:solidFill>
                <a:srgbClr val="585858"/>
              </a:solidFill>
              <a:latin typeface="Georgia" pitchFamily="18" charset="0"/>
              <a:cs typeface="Arial"/>
            </a:endParaRPr>
          </a:p>
          <a:p>
            <a:endParaRPr lang="en-US" dirty="0"/>
          </a:p>
        </p:txBody>
      </p:sp>
    </p:spTree>
    <p:extLst>
      <p:ext uri="{BB962C8B-B14F-4D97-AF65-F5344CB8AC3E}">
        <p14:creationId xmlns:p14="http://schemas.microsoft.com/office/powerpoint/2010/main" val="14663159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429000"/>
            <a:ext cx="96012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itchFamily="34" charset="0"/>
              <a:ea typeface="ヒラギノ角ゴ Pro W3" pitchFamily="-84" charset="-128"/>
              <a:cs typeface="+mn-cs"/>
            </a:endParaRPr>
          </a:p>
        </p:txBody>
      </p:sp>
      <p:sp>
        <p:nvSpPr>
          <p:cNvPr id="17411" name="Rectangle 10"/>
          <p:cNvSpPr txBox="1">
            <a:spLocks noChangeArrowheads="1"/>
          </p:cNvSpPr>
          <p:nvPr/>
        </p:nvSpPr>
        <p:spPr bwMode="auto">
          <a:xfrm>
            <a:off x="152400" y="3581400"/>
            <a:ext cx="937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ctr" defTabSz="457200" rtl="0" eaLnBrk="1" fontAlgn="base" latinLnBrk="0" hangingPunct="1">
              <a:lnSpc>
                <a:spcPct val="100000"/>
              </a:lnSpc>
              <a:spcBef>
                <a:spcPct val="0"/>
              </a:spcBef>
              <a:spcAft>
                <a:spcPts val="2400"/>
              </a:spcAft>
              <a:buClrTx/>
              <a:buSzTx/>
              <a:buFontTx/>
              <a:buNone/>
              <a:tabLst/>
              <a:defRPr/>
            </a:pPr>
            <a:r>
              <a:rPr kumimoji="0" lang="en-US" sz="4000" dirty="0" smtClean="0">
                <a:solidFill>
                  <a:prstClr val="white"/>
                </a:solidFill>
                <a:latin typeface="Arial Narrow Bold" pitchFamily="-84" charset="0"/>
                <a:cs typeface="+mn-cs"/>
              </a:rPr>
              <a:t>BREAK</a:t>
            </a:r>
          </a:p>
          <a:p>
            <a:pPr marL="0" marR="0" lvl="0" indent="0" algn="l" defTabSz="457200" rtl="0" eaLnBrk="1" fontAlgn="base" latinLnBrk="0" hangingPunct="1">
              <a:lnSpc>
                <a:spcPct val="100000"/>
              </a:lnSpc>
              <a:spcBef>
                <a:spcPct val="0"/>
              </a:spcBef>
              <a:spcAft>
                <a:spcPts val="240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Narrow Bold" pitchFamily="-84" charset="0"/>
              <a:ea typeface="ヒラギノ角ゴ Pro W3" pitchFamily="-84" charset="-128"/>
              <a:cs typeface="+mn-cs"/>
            </a:endParaRPr>
          </a:p>
          <a:p>
            <a:pPr marL="0" marR="0" lvl="0" indent="0" algn="ctr" defTabSz="457200" rtl="0" eaLnBrk="1" fontAlgn="base"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Arial Narrow Bold" pitchFamily="-84" charset="0"/>
              <a:ea typeface="ヒラギノ角ゴ Pro W3" pitchFamily="-84" charset="-128"/>
              <a:cs typeface="+mn-cs"/>
            </a:endParaRPr>
          </a:p>
        </p:txBody>
      </p:sp>
    </p:spTree>
    <p:extLst>
      <p:ext uri="{BB962C8B-B14F-4D97-AF65-F5344CB8AC3E}">
        <p14:creationId xmlns:p14="http://schemas.microsoft.com/office/powerpoint/2010/main" val="38669610"/>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GLOBAL GRANT QUALIFICATIONS &amp; RULES</a:t>
            </a:r>
          </a:p>
        </p:txBody>
      </p:sp>
      <p:sp>
        <p:nvSpPr>
          <p:cNvPr id="4" name="Content Placeholder 2"/>
          <p:cNvSpPr txBox="1">
            <a:spLocks/>
          </p:cNvSpPr>
          <p:nvPr/>
        </p:nvSpPr>
        <p:spPr bwMode="auto">
          <a:xfrm>
            <a:off x="609600" y="1524000"/>
            <a:ext cx="777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MUST be up to date on all grant reports.</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MUST have </a:t>
            </a:r>
            <a:r>
              <a:rPr kumimoji="0" lang="en-US" sz="3200" b="0" i="0" u="none" strike="noStrike" kern="1200" cap="none" spc="0" normalizeH="0" baseline="0" noProof="0" dirty="0" smtClean="0">
                <a:ln>
                  <a:noFill/>
                </a:ln>
                <a:solidFill>
                  <a:srgbClr val="58585A"/>
                </a:solidFill>
                <a:effectLst/>
                <a:uLnTx/>
                <a:uFillTx/>
                <a:latin typeface="Arial Narrow Bold"/>
                <a:cs typeface="+mn-cs"/>
              </a:rPr>
              <a:t>2 </a:t>
            </a:r>
            <a:r>
              <a:rPr kumimoji="0" lang="en-US" sz="3200" b="0" i="0" u="none" strike="noStrike" kern="1200" cap="none" spc="0" normalizeH="0" baseline="0" noProof="0" dirty="0">
                <a:ln>
                  <a:noFill/>
                </a:ln>
                <a:solidFill>
                  <a:srgbClr val="58585A"/>
                </a:solidFill>
                <a:effectLst/>
                <a:uLnTx/>
                <a:uFillTx/>
                <a:latin typeface="Arial Narrow Bold"/>
                <a:cs typeface="+mn-cs"/>
              </a:rPr>
              <a:t>club </a:t>
            </a:r>
            <a:r>
              <a:rPr kumimoji="0" lang="en-US" sz="3200" b="0" i="0" u="none" strike="noStrike" kern="1200" cap="none" spc="0" normalizeH="0" baseline="0" noProof="0" dirty="0" smtClean="0">
                <a:ln>
                  <a:noFill/>
                </a:ln>
                <a:solidFill>
                  <a:srgbClr val="58585A"/>
                </a:solidFill>
                <a:effectLst/>
                <a:uLnTx/>
                <a:uFillTx/>
                <a:latin typeface="Arial Narrow Bold"/>
                <a:cs typeface="+mn-cs"/>
              </a:rPr>
              <a:t>members </a:t>
            </a:r>
            <a:r>
              <a:rPr kumimoji="0" lang="en-US" sz="3200" b="0" i="0" u="none" strike="noStrike" kern="1200" cap="none" spc="0" normalizeH="0" baseline="0" noProof="0" dirty="0">
                <a:ln>
                  <a:noFill/>
                </a:ln>
                <a:solidFill>
                  <a:srgbClr val="58585A"/>
                </a:solidFill>
                <a:effectLst/>
                <a:uLnTx/>
                <a:uFillTx/>
                <a:latin typeface="Arial Narrow Bold"/>
                <a:cs typeface="+mn-cs"/>
              </a:rPr>
              <a:t>at </a:t>
            </a:r>
            <a:r>
              <a:rPr kumimoji="0" lang="en-US" sz="3200" b="0" i="0" u="none" strike="noStrike" kern="1200" cap="none" spc="0" normalizeH="0" baseline="0" noProof="0" dirty="0" smtClean="0">
                <a:ln>
                  <a:noFill/>
                </a:ln>
                <a:solidFill>
                  <a:srgbClr val="58585A"/>
                </a:solidFill>
                <a:effectLst/>
                <a:uLnTx/>
                <a:uFillTx/>
                <a:latin typeface="Arial Narrow Bold"/>
                <a:cs typeface="+mn-cs"/>
              </a:rPr>
              <a:t>GMS.</a:t>
            </a:r>
            <a:endParaRPr kumimoji="0" lang="en-US" sz="3200" b="0" i="0" u="none" strike="noStrike" kern="1200" cap="none" spc="0" normalizeH="0" baseline="0" noProof="0" dirty="0">
              <a:ln>
                <a:noFill/>
              </a:ln>
              <a:solidFill>
                <a:srgbClr val="58585A"/>
              </a:solidFill>
              <a:effectLst/>
              <a:uLnTx/>
              <a:uFillTx/>
              <a:latin typeface="Arial Narrow Bold"/>
              <a:cs typeface="+mn-cs"/>
            </a:endParaRP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MUST have a signed Memorandum of Understanding with TRF on file.</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Signed by </a:t>
            </a:r>
            <a:r>
              <a:rPr kumimoji="0" lang="en-US" sz="3200" b="0" i="0" u="none" strike="noStrike" kern="1200" cap="none" spc="0" normalizeH="0" baseline="0" noProof="0" dirty="0" smtClean="0">
                <a:ln>
                  <a:noFill/>
                </a:ln>
                <a:solidFill>
                  <a:srgbClr val="58585A"/>
                </a:solidFill>
                <a:effectLst/>
                <a:uLnTx/>
                <a:uFillTx/>
                <a:latin typeface="Arial Narrow Bold"/>
                <a:cs typeface="+mn-cs"/>
              </a:rPr>
              <a:t>2019-20 </a:t>
            </a:r>
            <a:r>
              <a:rPr kumimoji="0" lang="en-US" sz="3200" b="0" i="0" u="none" strike="noStrike" kern="1200" cap="none" spc="0" normalizeH="0" baseline="0" noProof="0" dirty="0">
                <a:ln>
                  <a:noFill/>
                </a:ln>
                <a:solidFill>
                  <a:srgbClr val="58585A"/>
                </a:solidFill>
                <a:effectLst/>
                <a:uLnTx/>
                <a:uFillTx/>
                <a:latin typeface="Arial Narrow Bold"/>
                <a:cs typeface="+mn-cs"/>
              </a:rPr>
              <a:t>&amp; </a:t>
            </a:r>
            <a:r>
              <a:rPr kumimoji="0" lang="en-US" sz="3200" b="0" i="0" u="none" strike="noStrike" kern="1200" cap="none" spc="0" normalizeH="0" baseline="0" noProof="0" dirty="0" smtClean="0">
                <a:ln>
                  <a:noFill/>
                </a:ln>
                <a:solidFill>
                  <a:srgbClr val="58585A"/>
                </a:solidFill>
                <a:effectLst/>
                <a:uLnTx/>
                <a:uFillTx/>
                <a:latin typeface="Arial Narrow Bold"/>
                <a:cs typeface="+mn-cs"/>
              </a:rPr>
              <a:t>2020-21 </a:t>
            </a:r>
            <a:r>
              <a:rPr kumimoji="0" lang="en-US" sz="3200" b="0" i="0" u="none" strike="noStrike" kern="1200" cap="none" spc="0" normalizeH="0" baseline="0" noProof="0" dirty="0">
                <a:ln>
                  <a:noFill/>
                </a:ln>
                <a:solidFill>
                  <a:srgbClr val="58585A"/>
                </a:solidFill>
                <a:effectLst/>
                <a:uLnTx/>
                <a:uFillTx/>
                <a:latin typeface="Arial Narrow Bold"/>
                <a:cs typeface="+mn-cs"/>
              </a:rPr>
              <a:t>presidents</a:t>
            </a:r>
          </a:p>
        </p:txBody>
      </p:sp>
    </p:spTree>
    <p:extLst>
      <p:ext uri="{BB962C8B-B14F-4D97-AF65-F5344CB8AC3E}">
        <p14:creationId xmlns:p14="http://schemas.microsoft.com/office/powerpoint/2010/main" val="104304641"/>
      </p:ext>
    </p:extLst>
  </p:cSld>
  <p:clrMapOvr>
    <a:masterClrMapping/>
  </p:clrMapOvr>
  <p:transition spd="med" advClick="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b="1" dirty="0" smtClean="0">
                <a:solidFill>
                  <a:srgbClr val="FFFFFF"/>
                </a:solidFill>
                <a:latin typeface="Arial Narrow Bold"/>
              </a:rPr>
              <a:t>FINANCING GUIDELINES</a:t>
            </a:r>
            <a:r>
              <a:rPr lang="en-US" sz="3200" b="1" dirty="0" smtClean="0">
                <a:solidFill>
                  <a:srgbClr val="FFFFFF"/>
                </a:solidFill>
                <a:latin typeface="Arial Narrow" pitchFamily="34" charset="0"/>
              </a:rPr>
              <a:t/>
            </a:r>
            <a:br>
              <a:rPr lang="en-US" sz="3200" b="1" dirty="0" smtClean="0">
                <a:solidFill>
                  <a:srgbClr val="FFFFFF"/>
                </a:solidFill>
                <a:latin typeface="Arial Narrow" pitchFamily="34" charset="0"/>
              </a:rPr>
            </a:br>
            <a:endParaRPr lang="en-US" sz="3200" dirty="0">
              <a:solidFill>
                <a:schemeClr val="bg1"/>
              </a:solidFill>
              <a:latin typeface="Arial Narrow" pitchFamily="34" charset="0"/>
            </a:endParaRPr>
          </a:p>
        </p:txBody>
      </p:sp>
      <p:sp>
        <p:nvSpPr>
          <p:cNvPr id="4" name="Content Placeholder 2"/>
          <p:cNvSpPr txBox="1">
            <a:spLocks/>
          </p:cNvSpPr>
          <p:nvPr/>
        </p:nvSpPr>
        <p:spPr bwMode="auto">
          <a:xfrm>
            <a:off x="304800" y="19050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p:txBody>
      </p:sp>
      <p:sp>
        <p:nvSpPr>
          <p:cNvPr id="5" name="Rectangle 4"/>
          <p:cNvSpPr/>
          <p:nvPr/>
        </p:nvSpPr>
        <p:spPr>
          <a:xfrm>
            <a:off x="609600" y="1720840"/>
            <a:ext cx="7848600" cy="4031873"/>
          </a:xfrm>
          <a:prstGeom prst="rect">
            <a:avLst/>
          </a:prstGeom>
        </p:spPr>
        <p:txBody>
          <a:bodyPr wrap="square">
            <a:spAutoFit/>
          </a:bodyPr>
          <a:lstStyle/>
          <a:p>
            <a:pPr defTabSz="914400">
              <a:buClr>
                <a:srgbClr val="00B4E7"/>
              </a:buClr>
              <a:buFont typeface="Wingdings" pitchFamily="2" charset="2"/>
              <a:buChar char="§"/>
              <a:defRPr/>
            </a:pPr>
            <a:r>
              <a:rPr lang="en-US" sz="3200" kern="0" dirty="0" smtClean="0">
                <a:solidFill>
                  <a:srgbClr val="585858"/>
                </a:solidFill>
                <a:latin typeface="Arial Narrow Bold"/>
                <a:cs typeface="Arial"/>
              </a:rPr>
              <a:t>International sponsors must provide at least 30% of total sponsor funding</a:t>
            </a:r>
          </a:p>
          <a:p>
            <a:pPr defTabSz="914400">
              <a:buClr>
                <a:srgbClr val="00B4E7"/>
              </a:buClr>
              <a:buFont typeface="Wingdings" pitchFamily="2" charset="2"/>
              <a:buChar char="§"/>
              <a:defRPr/>
            </a:pPr>
            <a:endParaRPr lang="en-US" sz="3200" kern="0" dirty="0" smtClean="0">
              <a:solidFill>
                <a:srgbClr val="585858"/>
              </a:solidFill>
              <a:latin typeface="Arial Narrow Bold"/>
              <a:cs typeface="Arial"/>
            </a:endParaRPr>
          </a:p>
          <a:p>
            <a:pPr defTabSz="914400">
              <a:buClr>
                <a:srgbClr val="00B4E7"/>
              </a:buClr>
              <a:buFont typeface="Wingdings" pitchFamily="2" charset="2"/>
              <a:buChar char="§"/>
              <a:defRPr/>
            </a:pPr>
            <a:r>
              <a:rPr lang="en-US" sz="3200" kern="0" dirty="0" smtClean="0">
                <a:solidFill>
                  <a:srgbClr val="585858"/>
                </a:solidFill>
                <a:latin typeface="Arial Narrow Bold"/>
                <a:cs typeface="Arial"/>
              </a:rPr>
              <a:t>Funds cannot be raised from beneficiaries or cooperating organizations in exchange for a grant</a:t>
            </a:r>
          </a:p>
          <a:p>
            <a:pPr defTabSz="914400">
              <a:buClr>
                <a:srgbClr val="00B4E7"/>
              </a:buClr>
              <a:buFont typeface="Wingdings" pitchFamily="2" charset="2"/>
              <a:buChar char="§"/>
              <a:defRPr/>
            </a:pPr>
            <a:endParaRPr lang="en-US" sz="3200" kern="0" dirty="0" smtClean="0">
              <a:solidFill>
                <a:srgbClr val="585858"/>
              </a:solidFill>
              <a:latin typeface="Arial Narrow Bold"/>
              <a:cs typeface="Arial"/>
            </a:endParaRPr>
          </a:p>
          <a:p>
            <a:pPr defTabSz="914400">
              <a:buClr>
                <a:srgbClr val="00B4E7"/>
              </a:buClr>
              <a:buFont typeface="Wingdings" pitchFamily="2" charset="2"/>
              <a:buChar char="§"/>
              <a:defRPr/>
            </a:pPr>
            <a:r>
              <a:rPr lang="en-US" sz="3200" kern="0" dirty="0" smtClean="0">
                <a:solidFill>
                  <a:srgbClr val="585858"/>
                </a:solidFill>
                <a:latin typeface="Arial Narrow Bold"/>
                <a:cs typeface="Arial"/>
              </a:rPr>
              <a:t>Funds cannot come from other grants</a:t>
            </a:r>
            <a:endParaRPr lang="en-US" sz="3200" kern="0" dirty="0">
              <a:solidFill>
                <a:srgbClr val="585858"/>
              </a:solidFill>
              <a:latin typeface="Arial Narrow Bold"/>
              <a:cs typeface="Arial"/>
            </a:endParaRPr>
          </a:p>
        </p:txBody>
      </p:sp>
    </p:spTree>
    <p:extLst>
      <p:ext uri="{BB962C8B-B14F-4D97-AF65-F5344CB8AC3E}">
        <p14:creationId xmlns:p14="http://schemas.microsoft.com/office/powerpoint/2010/main" val="1266696193"/>
      </p:ext>
    </p:extLst>
  </p:cSld>
  <p:clrMapOvr>
    <a:masterClrMapping/>
  </p:clrMapOvr>
  <p:transition spd="med" advClick="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2286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a:solidFill>
                  <a:schemeClr val="bg1"/>
                </a:solidFill>
                <a:latin typeface="Arial Narrow Bold"/>
              </a:rPr>
              <a:t>GLOBAL GRANT QUALIFICATIONS &amp; RULES</a:t>
            </a:r>
          </a:p>
        </p:txBody>
      </p:sp>
      <p:sp>
        <p:nvSpPr>
          <p:cNvPr id="4" name="Content Placeholder 2"/>
          <p:cNvSpPr txBox="1">
            <a:spLocks/>
          </p:cNvSpPr>
          <p:nvPr/>
        </p:nvSpPr>
        <p:spPr bwMode="auto">
          <a:xfrm>
            <a:off x="304800" y="19050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Each Club eligible for </a:t>
            </a:r>
            <a:r>
              <a:rPr kumimoji="0" lang="en-US" sz="3200" b="0" i="0" u="none" strike="noStrike" kern="1200" cap="none" spc="0" normalizeH="0" baseline="0" noProof="0" dirty="0" smtClean="0">
                <a:ln>
                  <a:noFill/>
                </a:ln>
                <a:solidFill>
                  <a:srgbClr val="58585A"/>
                </a:solidFill>
                <a:effectLst/>
                <a:uLnTx/>
                <a:uFillTx/>
                <a:latin typeface="Arial Narrow Bold"/>
                <a:cs typeface="+mn-cs"/>
              </a:rPr>
              <a:t>a total of $7,500 for Global Grants in </a:t>
            </a:r>
            <a:r>
              <a:rPr kumimoji="0" lang="en-US" sz="3200" b="0" i="0" u="none" strike="noStrike" kern="1200" cap="none" spc="0" normalizeH="0" baseline="0" noProof="0" dirty="0">
                <a:ln>
                  <a:noFill/>
                </a:ln>
                <a:solidFill>
                  <a:srgbClr val="58585A"/>
                </a:solidFill>
                <a:effectLst/>
                <a:uLnTx/>
                <a:uFillTx/>
                <a:latin typeface="Arial Narrow Bold"/>
                <a:cs typeface="+mn-cs"/>
              </a:rPr>
              <a:t>District Designated Funds (DDF) for </a:t>
            </a:r>
            <a:r>
              <a:rPr kumimoji="0" lang="en-US" sz="3200" b="0" i="0" u="none" strike="noStrike" kern="1200" cap="none" spc="0" normalizeH="0" baseline="0" noProof="0" dirty="0" smtClean="0">
                <a:ln>
                  <a:noFill/>
                </a:ln>
                <a:solidFill>
                  <a:srgbClr val="58585A"/>
                </a:solidFill>
                <a:effectLst/>
                <a:uLnTx/>
                <a:uFillTx/>
                <a:latin typeface="Arial Narrow Bold"/>
                <a:cs typeface="+mn-cs"/>
              </a:rPr>
              <a:t>2019-2020 </a:t>
            </a:r>
            <a:r>
              <a:rPr kumimoji="0" lang="en-US" sz="3200" b="0" i="0" u="none" strike="noStrike" kern="1200" cap="none" spc="0" normalizeH="0" baseline="0" noProof="0" dirty="0">
                <a:ln>
                  <a:noFill/>
                </a:ln>
                <a:solidFill>
                  <a:srgbClr val="58585A"/>
                </a:solidFill>
                <a:effectLst/>
                <a:uLnTx/>
                <a:uFillTx/>
                <a:latin typeface="Arial Narrow Bold"/>
                <a:cs typeface="+mn-cs"/>
              </a:rPr>
              <a:t>Rotary year.</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3200" b="0" i="0" u="none" strike="noStrike" kern="1200" cap="none" spc="0" normalizeH="0" baseline="0" noProof="0" dirty="0">
                <a:ln>
                  <a:noFill/>
                </a:ln>
                <a:solidFill>
                  <a:srgbClr val="58585A"/>
                </a:solidFill>
                <a:effectLst/>
                <a:uLnTx/>
                <a:uFillTx/>
                <a:latin typeface="Arial Narrow Bold"/>
                <a:cs typeface="+mn-cs"/>
              </a:rPr>
              <a:t>Club cash contributions are matched 1:1 </a:t>
            </a:r>
            <a:endParaRPr kumimoji="0" lang="en-US" sz="3200" b="0" i="0" u="none" strike="noStrike" kern="1200" cap="none" spc="0" normalizeH="0" baseline="0" noProof="0" dirty="0" smtClean="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tabLst/>
              <a:defRPr/>
            </a:pPr>
            <a:r>
              <a:rPr kumimoji="0" lang="en-US" sz="3200" dirty="0" smtClean="0">
                <a:solidFill>
                  <a:srgbClr val="58585A"/>
                </a:solidFill>
                <a:latin typeface="Arial Narrow Bold"/>
                <a:cs typeface="+mn-cs"/>
              </a:rPr>
              <a:t>	</a:t>
            </a:r>
            <a:r>
              <a:rPr kumimoji="0" lang="en-US" sz="3200" b="0" i="0" u="none" strike="noStrike" kern="1200" cap="none" spc="0" normalizeH="0" baseline="0" noProof="0" dirty="0" smtClean="0">
                <a:ln>
                  <a:noFill/>
                </a:ln>
                <a:solidFill>
                  <a:srgbClr val="58585A"/>
                </a:solidFill>
                <a:effectLst/>
                <a:uLnTx/>
                <a:uFillTx/>
                <a:latin typeface="Arial Narrow Bold"/>
                <a:cs typeface="+mn-cs"/>
              </a:rPr>
              <a:t>up </a:t>
            </a:r>
            <a:r>
              <a:rPr kumimoji="0" lang="en-US" sz="3200" b="0" i="0" u="none" strike="noStrike" kern="1200" cap="none" spc="0" normalizeH="0" baseline="0" noProof="0" dirty="0">
                <a:ln>
                  <a:noFill/>
                </a:ln>
                <a:solidFill>
                  <a:srgbClr val="58585A"/>
                </a:solidFill>
                <a:effectLst/>
                <a:uLnTx/>
                <a:uFillTx/>
                <a:latin typeface="Arial Narrow Bold"/>
                <a:cs typeface="+mn-cs"/>
              </a:rPr>
              <a:t>to this amount.</a:t>
            </a: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p:txBody>
      </p:sp>
    </p:spTree>
    <p:extLst>
      <p:ext uri="{BB962C8B-B14F-4D97-AF65-F5344CB8AC3E}">
        <p14:creationId xmlns:p14="http://schemas.microsoft.com/office/powerpoint/2010/main" val="1266696193"/>
      </p:ext>
    </p:extLst>
  </p:cSld>
  <p:clrMapOvr>
    <a:masterClrMapping/>
  </p:clrMapOvr>
  <p:transition spd="med" advClick="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smtClean="0">
                <a:solidFill>
                  <a:schemeClr val="bg1"/>
                </a:solidFill>
                <a:latin typeface="Arial Narrow Bold"/>
              </a:rPr>
              <a:t>LETTER OF COMMITMENT</a:t>
            </a:r>
            <a:br>
              <a:rPr lang="en-US" sz="3200" dirty="0" smtClean="0">
                <a:solidFill>
                  <a:schemeClr val="bg1"/>
                </a:solidFill>
                <a:latin typeface="Arial Narrow Bold"/>
              </a:rPr>
            </a:br>
            <a:endParaRPr lang="en-US" sz="3200" dirty="0">
              <a:solidFill>
                <a:schemeClr val="bg1"/>
              </a:solidFill>
              <a:latin typeface="Arial Narrow" pitchFamily="34" charset="0"/>
            </a:endParaRPr>
          </a:p>
        </p:txBody>
      </p:sp>
      <p:sp>
        <p:nvSpPr>
          <p:cNvPr id="4" name="Content Placeholder 2"/>
          <p:cNvSpPr txBox="1">
            <a:spLocks/>
          </p:cNvSpPr>
          <p:nvPr/>
        </p:nvSpPr>
        <p:spPr bwMode="auto">
          <a:xfrm>
            <a:off x="381000" y="15240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p:txBody>
      </p:sp>
      <p:sp>
        <p:nvSpPr>
          <p:cNvPr id="2" name="Rectangle 1"/>
          <p:cNvSpPr/>
          <p:nvPr/>
        </p:nvSpPr>
        <p:spPr>
          <a:xfrm>
            <a:off x="304800" y="998220"/>
            <a:ext cx="8534400" cy="5262979"/>
          </a:xfrm>
          <a:prstGeom prst="rect">
            <a:avLst/>
          </a:prstGeom>
        </p:spPr>
        <p:txBody>
          <a:bodyPr wrap="square">
            <a:spAutoFit/>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Letter of Commitment</a:t>
            </a:r>
            <a:endParaRPr lang="en-US" sz="1600" b="1" dirty="0">
              <a:ea typeface="Times New Roman" panose="02020603050405020304" pitchFamily="18" charset="0"/>
            </a:endParaRPr>
          </a:p>
          <a:p>
            <a:pPr marL="0" marR="0" algn="ct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To be Submitted by </a:t>
            </a:r>
            <a:r>
              <a:rPr lang="en-US" sz="1600" b="1" u="sng" dirty="0">
                <a:latin typeface="Arial Narrow" panose="020B0606020202030204" pitchFamily="34" charset="0"/>
                <a:ea typeface="Times New Roman" panose="02020603050405020304" pitchFamily="18" charset="0"/>
                <a:cs typeface="Arial" panose="020B0604020202020204" pitchFamily="34" charset="0"/>
              </a:rPr>
              <a:t>ALL</a:t>
            </a:r>
            <a:r>
              <a:rPr lang="en-US" sz="1600" b="1" dirty="0">
                <a:latin typeface="Arial Narrow" panose="020B0606020202030204" pitchFamily="34" charset="0"/>
                <a:ea typeface="Times New Roman" panose="02020603050405020304" pitchFamily="18" charset="0"/>
                <a:cs typeface="Arial" panose="020B0604020202020204" pitchFamily="34" charset="0"/>
              </a:rPr>
              <a:t> Rotary Clubs contributing to a Global </a:t>
            </a:r>
            <a:r>
              <a:rPr lang="en-US" sz="1600" b="1" dirty="0" smtClean="0">
                <a:latin typeface="Arial Narrow" panose="020B0606020202030204" pitchFamily="34" charset="0"/>
                <a:ea typeface="Times New Roman" panose="02020603050405020304" pitchFamily="18" charset="0"/>
                <a:cs typeface="Arial" panose="020B0604020202020204" pitchFamily="34" charset="0"/>
              </a:rPr>
              <a:t>Grant</a:t>
            </a: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marL="0" marR="0" algn="ct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To:	District 5320 and</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Global Grants Program</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The Rotary </a:t>
            </a:r>
            <a:r>
              <a:rPr lang="en-US" sz="1600" b="1" dirty="0" smtClean="0">
                <a:latin typeface="Arial Narrow" panose="020B0606020202030204" pitchFamily="34" charset="0"/>
                <a:ea typeface="Times New Roman" panose="02020603050405020304" pitchFamily="18" charset="0"/>
                <a:cs typeface="Arial" panose="020B0604020202020204" pitchFamily="34" charset="0"/>
              </a:rPr>
              <a:t>Foundation</a:t>
            </a: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The Rotary Club of __________________________ is pleased to commit funds in the amount $____________   in support of The Rotary Foundation Global Grant application identified as </a:t>
            </a:r>
            <a:r>
              <a:rPr lang="en-US" b="1" dirty="0" smtClean="0">
                <a:latin typeface="Arial Narrow" panose="020B0606020202030204" pitchFamily="34" charset="0"/>
                <a:ea typeface="Times New Roman" panose="02020603050405020304" pitchFamily="18" charset="0"/>
                <a:cs typeface="Arial" panose="020B0604020202020204" pitchFamily="34" charset="0"/>
              </a:rPr>
              <a:t>_______________________.</a:t>
            </a:r>
            <a:r>
              <a:rPr lang="en-US" b="1" dirty="0">
                <a:latin typeface="Arial Narrow" panose="020B0606020202030204" pitchFamily="34" charset="0"/>
                <a:ea typeface="Times New Roman" panose="02020603050405020304" pitchFamily="18" charset="0"/>
                <a:cs typeface="Arial" panose="020B0604020202020204" pitchFamily="34" charset="0"/>
              </a:rPr>
              <a:t> </a:t>
            </a:r>
            <a:endParaRPr lang="en-US"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The source of funds for our commitment is:</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marL="914400" indent="-914400">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$_________	General funds of the Rotary Club raised by member assessments or general fundraisers conducted by the Rotary Club</a:t>
            </a:r>
            <a:endParaRPr lang="en-US" sz="1600" b="1" dirty="0">
              <a:ea typeface="Times New Roman" panose="02020603050405020304" pitchFamily="18" charset="0"/>
            </a:endParaRPr>
          </a:p>
          <a:p>
            <a:pPr>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marL="914400" indent="-914400">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$_________	Contributions made by individual members of our Rotary Club or members of another Rotary Club </a:t>
            </a:r>
            <a:r>
              <a:rPr lang="en-US" sz="1600" b="1" u="sng" dirty="0">
                <a:latin typeface="Arial Narrow" panose="020B0606020202030204" pitchFamily="34" charset="0"/>
                <a:ea typeface="Times New Roman" panose="02020603050405020304" pitchFamily="18" charset="0"/>
                <a:cs typeface="Arial" panose="020B0604020202020204" pitchFamily="34" charset="0"/>
              </a:rPr>
              <a:t>and</a:t>
            </a:r>
            <a:r>
              <a:rPr lang="en-US" sz="1600" b="1" dirty="0">
                <a:latin typeface="Arial Narrow" panose="020B0606020202030204" pitchFamily="34" charset="0"/>
                <a:ea typeface="Times New Roman" panose="02020603050405020304" pitchFamily="18" charset="0"/>
                <a:cs typeface="Arial" panose="020B0604020202020204" pitchFamily="34" charset="0"/>
              </a:rPr>
              <a:t> made payable to our Rotary Club, to our Rotary Club Charitable Foundation or to The Rotary Foundation that are </a:t>
            </a:r>
            <a:r>
              <a:rPr lang="en-US" sz="1600" b="1" u="sng" dirty="0">
                <a:latin typeface="Arial Narrow" panose="020B0606020202030204" pitchFamily="34" charset="0"/>
                <a:ea typeface="Times New Roman" panose="02020603050405020304" pitchFamily="18" charset="0"/>
                <a:cs typeface="Arial" panose="020B0604020202020204" pitchFamily="34" charset="0"/>
              </a:rPr>
              <a:t>designated for this Grant</a:t>
            </a:r>
            <a:r>
              <a:rPr lang="en-US" sz="1600" b="1" dirty="0">
                <a:latin typeface="Arial Narrow" panose="020B0606020202030204" pitchFamily="34" charset="0"/>
                <a:ea typeface="Times New Roman" panose="02020603050405020304" pitchFamily="18" charset="0"/>
                <a:cs typeface="Arial" panose="020B0604020202020204" pitchFamily="34" charset="0"/>
              </a:rPr>
              <a:t>.  </a:t>
            </a:r>
            <a:endParaRPr lang="en-US" sz="1600" b="1" dirty="0">
              <a:ea typeface="Times New Roman" panose="02020603050405020304" pitchFamily="18" charset="0"/>
            </a:endParaRPr>
          </a:p>
          <a:p>
            <a:pPr marL="914400" indent="-914400">
              <a:spcBef>
                <a:spcPts val="0"/>
              </a:spcBef>
              <a:spcAft>
                <a:spcPts val="0"/>
              </a:spcAft>
              <a:tabLst>
                <a:tab pos="457200" algn="l"/>
                <a:tab pos="914400" algn="l"/>
                <a:tab pos="1371600" algn="l"/>
                <a:tab pos="1828800" algn="l"/>
                <a:tab pos="2286000" algn="l"/>
                <a:tab pos="2743200" algn="l"/>
                <a:tab pos="3200400" algn="l"/>
                <a:tab pos="3657600" algn="l"/>
              </a:tabLst>
            </a:pPr>
            <a:r>
              <a:rPr lang="en-US" sz="1600" b="1" dirty="0">
                <a:latin typeface="Arial Narrow" panose="020B0606020202030204" pitchFamily="34" charset="0"/>
                <a:ea typeface="Times New Roman" panose="02020603050405020304" pitchFamily="18" charset="0"/>
                <a:cs typeface="Arial" panose="020B0604020202020204" pitchFamily="34" charset="0"/>
              </a:rPr>
              <a:t>		If a Rotarian or Rotary Club list name: ____________________________</a:t>
            </a:r>
            <a:endParaRPr lang="en-US" sz="1600" b="1" dirty="0">
              <a:ea typeface="Times New Roman" panose="02020603050405020304" pitchFamily="18" charset="0"/>
            </a:endParaRPr>
          </a:p>
          <a:p>
            <a:pPr marL="914400" indent="-914400">
              <a:spcBef>
                <a:spcPts val="0"/>
              </a:spcBef>
              <a:spcAft>
                <a:spcPts val="0"/>
              </a:spcAft>
              <a:tabLst>
                <a:tab pos="457200" algn="l"/>
                <a:tab pos="914400" algn="l"/>
                <a:tab pos="1371600" algn="l"/>
                <a:tab pos="1828800" algn="l"/>
                <a:tab pos="2286000" algn="l"/>
                <a:tab pos="2743200" algn="l"/>
                <a:tab pos="3200400" algn="l"/>
                <a:tab pos="3657600" algn="l"/>
              </a:tabLst>
            </a:pPr>
            <a:r>
              <a:rPr lang="en-US" dirty="0">
                <a:latin typeface="Arial Narrow" panose="020B0606020202030204" pitchFamily="34" charset="0"/>
                <a:ea typeface="Times New Roman" panose="02020603050405020304" pitchFamily="18" charset="0"/>
                <a:cs typeface="Arial" panose="020B0604020202020204" pitchFamily="34" charset="0"/>
              </a:rPr>
              <a:t> </a:t>
            </a:r>
            <a:endParaRPr lang="en-US" dirty="0">
              <a:effectLst/>
              <a:ea typeface="Times New Roman" panose="02020603050405020304" pitchFamily="18" charset="0"/>
            </a:endParaRPr>
          </a:p>
        </p:txBody>
      </p:sp>
    </p:spTree>
    <p:extLst>
      <p:ext uri="{BB962C8B-B14F-4D97-AF65-F5344CB8AC3E}">
        <p14:creationId xmlns:p14="http://schemas.microsoft.com/office/powerpoint/2010/main" val="1817188684"/>
      </p:ext>
    </p:extLst>
  </p:cSld>
  <p:clrMapOvr>
    <a:masterClrMapping/>
  </p:clrMapOvr>
  <p:transition spd="med" advClick="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200" dirty="0" smtClean="0">
                <a:solidFill>
                  <a:schemeClr val="bg1"/>
                </a:solidFill>
                <a:latin typeface="Arial Narrow Bold"/>
              </a:rPr>
              <a:t>LETTER OF COMMITMENT - continued</a:t>
            </a:r>
            <a:br>
              <a:rPr lang="en-US" sz="3200" dirty="0" smtClean="0">
                <a:solidFill>
                  <a:schemeClr val="bg1"/>
                </a:solidFill>
                <a:latin typeface="Arial Narrow Bold"/>
              </a:rPr>
            </a:br>
            <a:endParaRPr lang="en-US" sz="3200" dirty="0">
              <a:solidFill>
                <a:schemeClr val="bg1"/>
              </a:solidFill>
              <a:latin typeface="Arial Narrow" pitchFamily="34" charset="0"/>
            </a:endParaRPr>
          </a:p>
        </p:txBody>
      </p:sp>
      <p:sp>
        <p:nvSpPr>
          <p:cNvPr id="4" name="Content Placeholder 2"/>
          <p:cNvSpPr txBox="1">
            <a:spLocks/>
          </p:cNvSpPr>
          <p:nvPr/>
        </p:nvSpPr>
        <p:spPr bwMode="auto">
          <a:xfrm>
            <a:off x="381000" y="15240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32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p:txBody>
      </p:sp>
      <p:sp>
        <p:nvSpPr>
          <p:cNvPr id="5" name="Rectangle 4"/>
          <p:cNvSpPr/>
          <p:nvPr/>
        </p:nvSpPr>
        <p:spPr>
          <a:xfrm>
            <a:off x="228600" y="1066800"/>
            <a:ext cx="8610600" cy="5016758"/>
          </a:xfrm>
          <a:prstGeom prst="rect">
            <a:avLst/>
          </a:prstGeom>
        </p:spPr>
        <p:txBody>
          <a:bodyPr wrap="square">
            <a:spAutoFit/>
          </a:bodyPr>
          <a:lstStyle/>
          <a:p>
            <a:r>
              <a:rPr lang="en-US" sz="1600" b="1" dirty="0">
                <a:latin typeface="Arial Narrow" panose="020B0606020202030204" pitchFamily="34" charset="0"/>
              </a:rPr>
              <a:t>$_________	Contributions made by individuals from the general public and made payable to our Rotary Club, to our Rotary Club Charitable Foundation or to The Rotary Foundation that are </a:t>
            </a:r>
            <a:r>
              <a:rPr lang="en-US" sz="1600" b="1" u="sng" dirty="0">
                <a:latin typeface="Arial Narrow" panose="020B0606020202030204" pitchFamily="34" charset="0"/>
              </a:rPr>
              <a:t>designated for this Grant</a:t>
            </a:r>
            <a:r>
              <a:rPr lang="en-US" sz="1600" b="1" dirty="0">
                <a:latin typeface="Arial Narrow" panose="020B0606020202030204" pitchFamily="34" charset="0"/>
              </a:rPr>
              <a:t>.</a:t>
            </a:r>
          </a:p>
          <a:p>
            <a:r>
              <a:rPr lang="en-US" sz="1600" b="1" dirty="0">
                <a:latin typeface="Arial Narrow" panose="020B0606020202030204" pitchFamily="34" charset="0"/>
              </a:rPr>
              <a:t> </a:t>
            </a:r>
          </a:p>
          <a:p>
            <a:r>
              <a:rPr lang="en-US" sz="1600" b="1" dirty="0">
                <a:latin typeface="Arial Narrow" panose="020B0606020202030204" pitchFamily="34" charset="0"/>
              </a:rPr>
              <a:t>$_________	Contributions by entities (non-individual) supporters, including corporate sponsors, governmental agencies, non-Rotary foundations and other non-governmental organizations </a:t>
            </a:r>
            <a:r>
              <a:rPr lang="en-US" sz="1600" b="1" u="sng" dirty="0">
                <a:latin typeface="Arial Narrow" panose="020B0606020202030204" pitchFamily="34" charset="0"/>
              </a:rPr>
              <a:t>and</a:t>
            </a:r>
            <a:r>
              <a:rPr lang="en-US" sz="1600" b="1" dirty="0">
                <a:latin typeface="Arial Narrow" panose="020B0606020202030204" pitchFamily="34" charset="0"/>
              </a:rPr>
              <a:t> made payable to our Rotary Club, to our Rotary Club Charitable Foundation or to The Rotary Foundation that are </a:t>
            </a:r>
            <a:r>
              <a:rPr lang="en-US" sz="1600" b="1" u="sng" dirty="0">
                <a:latin typeface="Arial Narrow" panose="020B0606020202030204" pitchFamily="34" charset="0"/>
              </a:rPr>
              <a:t>designated for this Grant</a:t>
            </a:r>
            <a:r>
              <a:rPr lang="en-US" sz="1600" b="1" dirty="0">
                <a:latin typeface="Arial Narrow" panose="020B0606020202030204" pitchFamily="34" charset="0"/>
              </a:rPr>
              <a:t>.</a:t>
            </a:r>
          </a:p>
          <a:p>
            <a:r>
              <a:rPr lang="en-US" sz="1600" b="1" dirty="0">
                <a:latin typeface="Arial Narrow" panose="020B0606020202030204" pitchFamily="34" charset="0"/>
              </a:rPr>
              <a:t> </a:t>
            </a:r>
          </a:p>
          <a:p>
            <a:r>
              <a:rPr lang="en-US" sz="1600" b="1" dirty="0" smtClean="0">
                <a:latin typeface="Arial Narrow" panose="020B0606020202030204" pitchFamily="34" charset="0"/>
              </a:rPr>
              <a:t>These </a:t>
            </a:r>
            <a:r>
              <a:rPr lang="en-US" sz="1600" b="1" dirty="0">
                <a:latin typeface="Arial Narrow" panose="020B0606020202030204" pitchFamily="34" charset="0"/>
              </a:rPr>
              <a:t>entities are listed below:</a:t>
            </a:r>
          </a:p>
          <a:p>
            <a:r>
              <a:rPr lang="en-US" sz="1600" b="1" dirty="0">
                <a:latin typeface="Arial Narrow" panose="020B0606020202030204" pitchFamily="34" charset="0"/>
              </a:rPr>
              <a:t> </a:t>
            </a:r>
          </a:p>
          <a:p>
            <a:r>
              <a:rPr lang="en-US" sz="1600" b="1" dirty="0">
                <a:latin typeface="Arial Narrow" panose="020B0606020202030204" pitchFamily="34" charset="0"/>
              </a:rPr>
              <a:t> </a:t>
            </a:r>
            <a:r>
              <a:rPr lang="en-US" sz="1600" b="1" dirty="0" smtClean="0">
                <a:latin typeface="Arial Narrow" panose="020B0606020202030204" pitchFamily="34" charset="0"/>
              </a:rPr>
              <a:t>  ___________________________</a:t>
            </a:r>
            <a:r>
              <a:rPr lang="en-US" sz="1600" b="1" dirty="0">
                <a:latin typeface="Arial Narrow" panose="020B0606020202030204" pitchFamily="34" charset="0"/>
              </a:rPr>
              <a:t>		$_____________________</a:t>
            </a:r>
          </a:p>
          <a:p>
            <a:r>
              <a:rPr lang="en-US" sz="1600" b="1" dirty="0">
                <a:latin typeface="Arial Narrow" panose="020B0606020202030204" pitchFamily="34" charset="0"/>
              </a:rPr>
              <a:t> </a:t>
            </a:r>
          </a:p>
          <a:p>
            <a:r>
              <a:rPr lang="en-US" sz="1600" b="1" dirty="0">
                <a:latin typeface="Arial Narrow" panose="020B0606020202030204" pitchFamily="34" charset="0"/>
              </a:rPr>
              <a:t> </a:t>
            </a:r>
            <a:r>
              <a:rPr lang="en-US" sz="1600" b="1" dirty="0" smtClean="0">
                <a:latin typeface="Arial Narrow" panose="020B0606020202030204" pitchFamily="34" charset="0"/>
              </a:rPr>
              <a:t>  ___________________________</a:t>
            </a:r>
            <a:r>
              <a:rPr lang="en-US" sz="1600" b="1" dirty="0">
                <a:latin typeface="Arial Narrow" panose="020B0606020202030204" pitchFamily="34" charset="0"/>
              </a:rPr>
              <a:t>		$_____________________</a:t>
            </a:r>
          </a:p>
          <a:p>
            <a:endParaRPr lang="en-US" sz="1600" b="1" dirty="0" smtClean="0">
              <a:latin typeface="Arial Narrow" panose="020B0606020202030204" pitchFamily="34" charset="0"/>
            </a:endParaRPr>
          </a:p>
          <a:p>
            <a:r>
              <a:rPr lang="en-US" sz="1600" b="1" dirty="0" smtClean="0">
                <a:latin typeface="Arial Narrow" panose="020B0606020202030204" pitchFamily="34" charset="0"/>
              </a:rPr>
              <a:t>Sincerely,</a:t>
            </a:r>
            <a:r>
              <a:rPr lang="en-US" sz="1600" b="1" dirty="0">
                <a:latin typeface="Arial Narrow" panose="020B0606020202030204" pitchFamily="34" charset="0"/>
              </a:rPr>
              <a:t> </a:t>
            </a:r>
          </a:p>
          <a:p>
            <a:r>
              <a:rPr lang="en-US" sz="1600" b="1" dirty="0">
                <a:latin typeface="Arial Narrow" panose="020B0606020202030204" pitchFamily="34" charset="0"/>
              </a:rPr>
              <a:t> </a:t>
            </a:r>
          </a:p>
          <a:p>
            <a:r>
              <a:rPr lang="en-US" sz="1600" b="1" dirty="0">
                <a:latin typeface="Arial Narrow" panose="020B0606020202030204" pitchFamily="34" charset="0"/>
              </a:rPr>
              <a:t>President</a:t>
            </a:r>
          </a:p>
          <a:p>
            <a:r>
              <a:rPr lang="en-US" sz="1600" b="1" dirty="0">
                <a:latin typeface="Arial Narrow" panose="020B0606020202030204" pitchFamily="34" charset="0"/>
              </a:rPr>
              <a:t>Rotary Club of ____________________________	Date:____________________</a:t>
            </a:r>
            <a:endParaRPr lang="en-US" sz="1600" b="1" dirty="0" smtClean="0">
              <a:solidFill>
                <a:schemeClr val="bg2">
                  <a:lumMod val="25000"/>
                </a:schemeClr>
              </a:solidFill>
              <a:latin typeface="Arial Narrow" panose="020B0606020202030204" pitchFamily="34" charset="0"/>
            </a:endParaRPr>
          </a:p>
          <a:p>
            <a:endParaRPr lang="en-US" sz="1600" dirty="0" smtClean="0">
              <a:solidFill>
                <a:schemeClr val="bg2">
                  <a:lumMod val="25000"/>
                </a:schemeClr>
              </a:solidFill>
            </a:endParaRPr>
          </a:p>
        </p:txBody>
      </p:sp>
    </p:spTree>
    <p:extLst>
      <p:ext uri="{BB962C8B-B14F-4D97-AF65-F5344CB8AC3E}">
        <p14:creationId xmlns:p14="http://schemas.microsoft.com/office/powerpoint/2010/main" val="1817188684"/>
      </p:ext>
    </p:extLst>
  </p:cSld>
  <p:clrMapOvr>
    <a:masterClrMapping/>
  </p:clrMapOvr>
  <p:transition spd="med"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688" y="1519238"/>
            <a:ext cx="8278812" cy="43084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defTabSz="914400">
              <a:buClr>
                <a:srgbClr val="00B4E7"/>
              </a:buClr>
              <a:buFont typeface="Wingdings" pitchFamily="2" charset="2"/>
              <a:buChar char="§"/>
              <a:defRPr/>
            </a:pPr>
            <a:r>
              <a:rPr lang="en-US" kern="0" dirty="0">
                <a:solidFill>
                  <a:srgbClr val="585858"/>
                </a:solidFill>
                <a:latin typeface="Arial Narrow Bold"/>
                <a:cs typeface="Arial"/>
              </a:rPr>
              <a:t>D</a:t>
            </a:r>
            <a:r>
              <a:rPr lang="en-US" kern="0" dirty="0" smtClean="0">
                <a:solidFill>
                  <a:srgbClr val="585858"/>
                </a:solidFill>
                <a:latin typeface="Arial Narrow Bold"/>
                <a:cs typeface="Arial"/>
              </a:rPr>
              <a:t>ecision-making power at the club and district levels</a:t>
            </a:r>
          </a:p>
          <a:p>
            <a:pPr marL="350838" indent="-350838" defTabSz="914400">
              <a:buClr>
                <a:srgbClr val="00B4E7"/>
              </a:buClr>
              <a:buFont typeface="Wingdings" pitchFamily="2" charset="2"/>
              <a:buChar char="§"/>
              <a:defRPr/>
            </a:pPr>
            <a:r>
              <a:rPr lang="en-US" kern="0" dirty="0" smtClean="0">
                <a:solidFill>
                  <a:srgbClr val="585858"/>
                </a:solidFill>
                <a:latin typeface="Arial Narrow Bold"/>
                <a:cs typeface="Arial"/>
              </a:rPr>
              <a:t>Two types: </a:t>
            </a:r>
          </a:p>
          <a:p>
            <a:pPr marL="750888" lvl="1" indent="-350838" defTabSz="914400">
              <a:buClr>
                <a:srgbClr val="00B4E7"/>
              </a:buClr>
              <a:buFont typeface="Wingdings" pitchFamily="2" charset="2"/>
              <a:buChar char="§"/>
              <a:defRPr/>
            </a:pPr>
            <a:r>
              <a:rPr lang="en-US" kern="0" dirty="0" smtClean="0">
                <a:solidFill>
                  <a:srgbClr val="585858"/>
                </a:solidFill>
                <a:latin typeface="Arial Narrow Bold"/>
                <a:cs typeface="Arial"/>
              </a:rPr>
              <a:t>global grants  </a:t>
            </a:r>
          </a:p>
          <a:p>
            <a:pPr marL="750888" lvl="1" indent="-350838" defTabSz="914400">
              <a:buClr>
                <a:srgbClr val="00B4E7"/>
              </a:buClr>
              <a:buFont typeface="Wingdings" pitchFamily="2" charset="2"/>
              <a:buChar char="§"/>
              <a:defRPr/>
            </a:pPr>
            <a:r>
              <a:rPr lang="en-US" kern="0" dirty="0" smtClean="0">
                <a:solidFill>
                  <a:srgbClr val="585858"/>
                </a:solidFill>
                <a:latin typeface="Arial Narrow Bold"/>
                <a:cs typeface="Arial"/>
              </a:rPr>
              <a:t>district grants</a:t>
            </a:r>
          </a:p>
          <a:p>
            <a:pPr marL="350838" indent="-350838" defTabSz="914400">
              <a:buClr>
                <a:srgbClr val="00B4E7"/>
              </a:buClr>
              <a:buFont typeface="Wingdings" pitchFamily="2" charset="2"/>
              <a:buChar char="§"/>
              <a:defRPr/>
            </a:pPr>
            <a:r>
              <a:rPr lang="en-US" kern="0" dirty="0" smtClean="0">
                <a:solidFill>
                  <a:srgbClr val="585858"/>
                </a:solidFill>
                <a:latin typeface="Arial Narrow Bold"/>
                <a:cs typeface="Arial"/>
              </a:rPr>
              <a:t>Simplified leadership structures</a:t>
            </a:r>
          </a:p>
          <a:p>
            <a:pPr marL="350838" indent="-350838" defTabSz="914400">
              <a:buClr>
                <a:srgbClr val="00B4E7"/>
              </a:buClr>
              <a:buFont typeface="Wingdings" pitchFamily="2" charset="2"/>
              <a:buChar char="§"/>
              <a:defRPr/>
            </a:pPr>
            <a:r>
              <a:rPr lang="en-US" kern="0" dirty="0" smtClean="0">
                <a:solidFill>
                  <a:srgbClr val="585858"/>
                </a:solidFill>
                <a:latin typeface="Arial Narrow Bold"/>
                <a:cs typeface="Arial"/>
              </a:rPr>
              <a:t>Flexible DDF </a:t>
            </a:r>
          </a:p>
          <a:p>
            <a:pPr marL="350838" indent="-350838" defTabSz="914400">
              <a:buClr>
                <a:srgbClr val="00B4E7"/>
              </a:buClr>
              <a:buFont typeface="Wingdings" pitchFamily="2" charset="2"/>
              <a:buChar char="§"/>
              <a:defRPr/>
            </a:pPr>
            <a:r>
              <a:rPr lang="en-US" kern="0" dirty="0" smtClean="0">
                <a:solidFill>
                  <a:srgbClr val="585858"/>
                </a:solidFill>
                <a:latin typeface="Arial Narrow Bold"/>
                <a:cs typeface="Arial"/>
              </a:rPr>
              <a:t>Vocational training teams</a:t>
            </a:r>
            <a:endParaRPr lang="en-US" kern="0" dirty="0">
              <a:solidFill>
                <a:srgbClr val="585858"/>
              </a:solidFill>
              <a:latin typeface="Arial Narrow Bold"/>
              <a:cs typeface="Arial"/>
            </a:endParaRPr>
          </a:p>
        </p:txBody>
      </p:sp>
      <p:sp>
        <p:nvSpPr>
          <p:cNvPr id="32770" name="Title 1"/>
          <p:cNvSpPr txBox="1">
            <a:spLocks/>
          </p:cNvSpPr>
          <p:nvPr/>
        </p:nvSpPr>
        <p:spPr bwMode="auto">
          <a:xfrm>
            <a:off x="228600" y="1219200"/>
            <a:ext cx="8764587" cy="674688"/>
          </a:xfrm>
          <a:prstGeom prst="rect">
            <a:avLst/>
          </a:prstGeom>
          <a:noFill/>
          <a:ln w="9525">
            <a:noFill/>
            <a:miter lim="800000"/>
            <a:headEnd/>
            <a:tailEnd/>
          </a:ln>
        </p:spPr>
        <p:txBody>
          <a:bodyPr/>
          <a:lstStyle/>
          <a:p>
            <a:pPr>
              <a:lnSpc>
                <a:spcPct val="80000"/>
              </a:lnSpc>
            </a:pPr>
            <a:r>
              <a:rPr lang="en-US" sz="3600" b="1" dirty="0" smtClean="0">
                <a:solidFill>
                  <a:schemeClr val="bg1"/>
                </a:solidFill>
                <a:latin typeface="Arial Narrow Bold" charset="0"/>
              </a:rPr>
              <a:t>OVERVIEW </a:t>
            </a:r>
            <a:r>
              <a:rPr lang="en-US" sz="3600" b="1" dirty="0">
                <a:solidFill>
                  <a:schemeClr val="bg1"/>
                </a:solidFill>
                <a:latin typeface="Arial Narrow Bold" charset="0"/>
              </a:rPr>
              <a:t>OF ROTARY GRANTS</a:t>
            </a:r>
          </a:p>
        </p:txBody>
      </p:sp>
      <p:sp>
        <p:nvSpPr>
          <p:cNvPr id="8" name="Title 7"/>
          <p:cNvSpPr>
            <a:spLocks noGrp="1"/>
          </p:cNvSpPr>
          <p:nvPr>
            <p:ph type="title" idx="4294967295"/>
          </p:nvPr>
        </p:nvSpPr>
        <p:spPr>
          <a:xfrm>
            <a:off x="381000" y="457200"/>
            <a:ext cx="8763000" cy="533400"/>
          </a:xfrm>
          <a:prstGeom prst="rect">
            <a:avLst/>
          </a:prstGeom>
        </p:spPr>
        <p:txBody>
          <a:bodyPr/>
          <a:lstStyle/>
          <a:p>
            <a:r>
              <a:rPr lang="en-US" sz="3600" dirty="0" smtClean="0">
                <a:solidFill>
                  <a:schemeClr val="bg1"/>
                </a:solidFill>
                <a:latin typeface="Arial Narrow Bold"/>
              </a:rPr>
              <a:t>OVERVIEW OF ROTARY GRANTS</a:t>
            </a:r>
            <a:endParaRPr lang="en-US" sz="3600" dirty="0">
              <a:solidFill>
                <a:schemeClr val="bg1"/>
              </a:solidFill>
              <a:latin typeface="Arial Narrow Bold"/>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600" dirty="0">
                <a:solidFill>
                  <a:schemeClr val="bg1"/>
                </a:solidFill>
                <a:latin typeface="Arial Narrow Bold"/>
              </a:rPr>
              <a:t>GLOBAL GRANT SCHOLARSHIP</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0600"/>
            <a:ext cx="9144000" cy="5257800"/>
          </a:xfrm>
          <a:prstGeom prst="rect">
            <a:avLst/>
          </a:prstGeom>
          <a:noFill/>
          <a:ln>
            <a:noFill/>
          </a:ln>
        </p:spPr>
      </p:pic>
    </p:spTree>
    <p:extLst>
      <p:ext uri="{BB962C8B-B14F-4D97-AF65-F5344CB8AC3E}">
        <p14:creationId xmlns:p14="http://schemas.microsoft.com/office/powerpoint/2010/main" val="3659818187"/>
      </p:ext>
    </p:extLst>
  </p:cSld>
  <p:clrMapOvr>
    <a:masterClrMapping/>
  </p:clrMapOvr>
  <p:transition spd="med" advClick="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z="3600" dirty="0">
                <a:solidFill>
                  <a:schemeClr val="bg1"/>
                </a:solidFill>
                <a:latin typeface="Arial Narrow Bold"/>
              </a:rPr>
              <a:t>GLOBAL GRANT VOCATIONAL TRAINING TEAM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0600"/>
            <a:ext cx="9144000" cy="5052060"/>
          </a:xfrm>
          <a:prstGeom prst="rect">
            <a:avLst/>
          </a:prstGeom>
        </p:spPr>
      </p:pic>
    </p:spTree>
    <p:extLst>
      <p:ext uri="{BB962C8B-B14F-4D97-AF65-F5344CB8AC3E}">
        <p14:creationId xmlns:p14="http://schemas.microsoft.com/office/powerpoint/2010/main" val="1492265330"/>
      </p:ext>
    </p:extLst>
  </p:cSld>
  <p:clrMapOvr>
    <a:masterClrMapping/>
  </p:clrMapOvr>
  <p:transition spd="med" advClick="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normAutofit fontScale="90000"/>
          </a:bodyPr>
          <a:lstStyle/>
          <a:p>
            <a:r>
              <a:rPr lang="en-US" sz="3600" dirty="0">
                <a:solidFill>
                  <a:schemeClr val="bg1"/>
                </a:solidFill>
                <a:latin typeface="Arial Narrow Bold"/>
              </a:rPr>
              <a:t>Grant Management </a:t>
            </a:r>
          </a:p>
        </p:txBody>
      </p:sp>
      <p:sp>
        <p:nvSpPr>
          <p:cNvPr id="3" name="Content Placeholder 2"/>
          <p:cNvSpPr>
            <a:spLocks noGrp="1"/>
          </p:cNvSpPr>
          <p:nvPr>
            <p:ph idx="4294967295"/>
          </p:nvPr>
        </p:nvSpPr>
        <p:spPr>
          <a:xfrm>
            <a:off x="381000" y="1600200"/>
            <a:ext cx="8229600" cy="4525963"/>
          </a:xfrm>
          <a:prstGeom prst="rect">
            <a:avLst/>
          </a:prstGeom>
        </p:spPr>
        <p:txBody>
          <a:bodyPr/>
          <a:lstStyle/>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Ensures that projects</a:t>
            </a:r>
          </a:p>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Have proper financial controls</a:t>
            </a:r>
          </a:p>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Adhere to technical standards</a:t>
            </a:r>
          </a:p>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Meet the needs of </a:t>
            </a:r>
            <a:br>
              <a:rPr lang="en-US" altLang="ko-KR" kern="0" dirty="0">
                <a:solidFill>
                  <a:srgbClr val="585858"/>
                </a:solidFill>
                <a:latin typeface="Arial Narrow Bold"/>
                <a:ea typeface="굴림" pitchFamily="34" charset="-127"/>
                <a:cs typeface="Arial"/>
              </a:rPr>
            </a:br>
            <a:r>
              <a:rPr lang="en-US" altLang="ko-KR" kern="0" dirty="0">
                <a:solidFill>
                  <a:srgbClr val="585858"/>
                </a:solidFill>
                <a:latin typeface="Arial Narrow Bold"/>
                <a:ea typeface="굴림" pitchFamily="34" charset="-127"/>
                <a:cs typeface="Arial"/>
              </a:rPr>
              <a:t>beneficiaries</a:t>
            </a:r>
          </a:p>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Fulfill their objectives </a:t>
            </a:r>
          </a:p>
          <a:p>
            <a:pPr lvl="0" defTabSz="914400">
              <a:buClr>
                <a:srgbClr val="00B4E7"/>
              </a:buClr>
              <a:buFont typeface="Wingdings" pitchFamily="2" charset="2"/>
              <a:buChar char="§"/>
            </a:pPr>
            <a:r>
              <a:rPr lang="en-US" altLang="ko-KR" kern="0" dirty="0">
                <a:solidFill>
                  <a:srgbClr val="585858"/>
                </a:solidFill>
                <a:latin typeface="Arial Narrow Bold"/>
                <a:ea typeface="굴림" pitchFamily="34" charset="-127"/>
                <a:cs typeface="Arial"/>
              </a:rPr>
              <a:t>Safeguard funds </a:t>
            </a:r>
            <a:endParaRPr lang="en-US" kern="0" dirty="0">
              <a:solidFill>
                <a:srgbClr val="585858"/>
              </a:solidFill>
              <a:latin typeface="Arial Narrow Bold"/>
              <a:cs typeface="Arial"/>
            </a:endParaRPr>
          </a:p>
          <a:p>
            <a:endParaRPr lang="en-US" dirty="0"/>
          </a:p>
        </p:txBody>
      </p:sp>
      <p:pic>
        <p:nvPicPr>
          <p:cNvPr id="4" name="Picture 2" descr="C:\Users\nicholsk\Desktop\Slide show images\20110522_US_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3318401"/>
            <a:ext cx="3628384" cy="308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828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457200"/>
            <a:ext cx="8763000" cy="533400"/>
          </a:xfrm>
          <a:prstGeom prst="rect">
            <a:avLst/>
          </a:prstGeom>
        </p:spPr>
        <p:txBody>
          <a:bodyPr>
            <a:noAutofit/>
          </a:bodyPr>
          <a:lstStyle/>
          <a:p>
            <a:r>
              <a:rPr lang="en-US" sz="3600" dirty="0">
                <a:solidFill>
                  <a:schemeClr val="bg1"/>
                </a:solidFill>
                <a:latin typeface="Arial Narrow Bold"/>
              </a:rPr>
              <a:t>Grant Documentation</a:t>
            </a:r>
          </a:p>
        </p:txBody>
      </p:sp>
      <p:sp>
        <p:nvSpPr>
          <p:cNvPr id="2" name="Content Placeholder 1"/>
          <p:cNvSpPr>
            <a:spLocks noGrp="1"/>
          </p:cNvSpPr>
          <p:nvPr>
            <p:ph idx="4294967295"/>
          </p:nvPr>
        </p:nvSpPr>
        <p:spPr>
          <a:xfrm>
            <a:off x="609600" y="1600200"/>
            <a:ext cx="8229600" cy="4525963"/>
          </a:xfrm>
          <a:prstGeom prst="rect">
            <a:avLst/>
          </a:prstGeom>
        </p:spPr>
        <p:txBody>
          <a:bodyPr>
            <a:normAutofit fontScale="85000" lnSpcReduction="20000"/>
          </a:bodyPr>
          <a:lstStyle/>
          <a:p>
            <a:pPr>
              <a:buClr>
                <a:srgbClr val="00B4E7"/>
              </a:buClr>
              <a:buFont typeface="Wingdings" pitchFamily="2" charset="2"/>
              <a:buChar char="§"/>
            </a:pPr>
            <a:r>
              <a:rPr lang="en-US" dirty="0">
                <a:solidFill>
                  <a:schemeClr val="tx1">
                    <a:lumMod val="50000"/>
                  </a:schemeClr>
                </a:solidFill>
                <a:latin typeface="Arial Narrow Bold"/>
              </a:rPr>
              <a:t>All grant correspondence</a:t>
            </a:r>
          </a:p>
          <a:p>
            <a:pPr>
              <a:buClr>
                <a:srgbClr val="00B4E7"/>
              </a:buClr>
              <a:buFont typeface="Wingdings" pitchFamily="2" charset="2"/>
              <a:buChar char="§"/>
            </a:pPr>
            <a:r>
              <a:rPr lang="en-US" dirty="0">
                <a:solidFill>
                  <a:schemeClr val="tx1">
                    <a:lumMod val="50000"/>
                  </a:schemeClr>
                </a:solidFill>
                <a:latin typeface="Arial Narrow Bold"/>
              </a:rPr>
              <a:t>Community assessment data</a:t>
            </a:r>
          </a:p>
          <a:p>
            <a:pPr>
              <a:buClr>
                <a:srgbClr val="00B4E7"/>
              </a:buClr>
              <a:buFont typeface="Wingdings" pitchFamily="2" charset="2"/>
              <a:buChar char="§"/>
            </a:pPr>
            <a:r>
              <a:rPr lang="en-US" dirty="0">
                <a:solidFill>
                  <a:schemeClr val="tx1">
                    <a:lumMod val="50000"/>
                  </a:schemeClr>
                </a:solidFill>
                <a:latin typeface="Arial Narrow Bold"/>
              </a:rPr>
              <a:t>Cooperating organization documents</a:t>
            </a:r>
          </a:p>
          <a:p>
            <a:pPr>
              <a:buClr>
                <a:srgbClr val="00B4E7"/>
              </a:buClr>
              <a:buFont typeface="Wingdings" pitchFamily="2" charset="2"/>
              <a:buChar char="§"/>
            </a:pPr>
            <a:r>
              <a:rPr lang="en-US" dirty="0">
                <a:solidFill>
                  <a:schemeClr val="tx1">
                    <a:lumMod val="50000"/>
                  </a:schemeClr>
                </a:solidFill>
                <a:latin typeface="Arial Narrow Bold"/>
              </a:rPr>
              <a:t>Vendor quotes/contracts</a:t>
            </a:r>
          </a:p>
          <a:p>
            <a:pPr>
              <a:buClr>
                <a:srgbClr val="00B4E7"/>
              </a:buClr>
              <a:buFont typeface="Wingdings" pitchFamily="2" charset="2"/>
              <a:buChar char="§"/>
            </a:pPr>
            <a:r>
              <a:rPr lang="en-US" dirty="0">
                <a:solidFill>
                  <a:schemeClr val="tx1">
                    <a:lumMod val="50000"/>
                  </a:schemeClr>
                </a:solidFill>
                <a:latin typeface="Arial Narrow Bold"/>
              </a:rPr>
              <a:t>Agreements (esp. for scholars, VTTs)</a:t>
            </a:r>
          </a:p>
          <a:p>
            <a:pPr>
              <a:buClr>
                <a:srgbClr val="00B4E7"/>
              </a:buClr>
              <a:buFont typeface="Wingdings" pitchFamily="2" charset="2"/>
              <a:buChar char="§"/>
            </a:pPr>
            <a:r>
              <a:rPr lang="en-US" dirty="0">
                <a:solidFill>
                  <a:schemeClr val="tx1">
                    <a:lumMod val="50000"/>
                  </a:schemeClr>
                </a:solidFill>
                <a:latin typeface="Arial Narrow Bold"/>
              </a:rPr>
              <a:t>All receipts/invoices</a:t>
            </a:r>
          </a:p>
          <a:p>
            <a:pPr>
              <a:buClr>
                <a:srgbClr val="00B4E7"/>
              </a:buClr>
              <a:buFont typeface="Wingdings" pitchFamily="2" charset="2"/>
              <a:buChar char="§"/>
            </a:pPr>
            <a:r>
              <a:rPr lang="en-US" dirty="0">
                <a:solidFill>
                  <a:schemeClr val="tx1">
                    <a:lumMod val="50000"/>
                  </a:schemeClr>
                </a:solidFill>
                <a:latin typeface="Arial Narrow Bold"/>
              </a:rPr>
              <a:t>Bank statement</a:t>
            </a:r>
          </a:p>
          <a:p>
            <a:pPr>
              <a:buClr>
                <a:srgbClr val="00B4E7"/>
              </a:buClr>
              <a:buFont typeface="Wingdings" pitchFamily="2" charset="2"/>
              <a:buChar char="§"/>
            </a:pPr>
            <a:r>
              <a:rPr lang="en-US" dirty="0">
                <a:solidFill>
                  <a:schemeClr val="tx1">
                    <a:lumMod val="50000"/>
                  </a:schemeClr>
                </a:solidFill>
                <a:latin typeface="Arial Narrow Bold"/>
              </a:rPr>
              <a:t>Inventory data</a:t>
            </a:r>
          </a:p>
          <a:p>
            <a:pPr>
              <a:buClr>
                <a:srgbClr val="00B4E7"/>
              </a:buClr>
              <a:buFont typeface="Wingdings" pitchFamily="2" charset="2"/>
              <a:buChar char="§"/>
            </a:pPr>
            <a:r>
              <a:rPr lang="en-US" dirty="0">
                <a:solidFill>
                  <a:schemeClr val="tx1">
                    <a:lumMod val="50000"/>
                  </a:schemeClr>
                </a:solidFill>
                <a:latin typeface="Arial Narrow Bold"/>
              </a:rPr>
              <a:t>Photos</a:t>
            </a:r>
          </a:p>
          <a:p>
            <a:pPr>
              <a:buClr>
                <a:srgbClr val="00B4E7"/>
              </a:buClr>
              <a:buFont typeface="Wingdings" pitchFamily="2" charset="2"/>
              <a:buChar char="§"/>
            </a:pPr>
            <a:r>
              <a:rPr lang="en-US" dirty="0">
                <a:solidFill>
                  <a:schemeClr val="tx1">
                    <a:lumMod val="50000"/>
                  </a:schemeClr>
                </a:solidFill>
                <a:latin typeface="Arial Narrow Bold"/>
              </a:rPr>
              <a:t>HAVE ALL AVAILABLE FOR INSPECTION AND KEEP </a:t>
            </a:r>
            <a:r>
              <a:rPr lang="en-US" dirty="0" smtClean="0">
                <a:solidFill>
                  <a:schemeClr val="tx1">
                    <a:lumMod val="50000"/>
                  </a:schemeClr>
                </a:solidFill>
                <a:latin typeface="Arial Narrow Bold"/>
              </a:rPr>
              <a:t>FOR  5 </a:t>
            </a:r>
            <a:r>
              <a:rPr lang="en-US" dirty="0">
                <a:solidFill>
                  <a:schemeClr val="tx1">
                    <a:lumMod val="50000"/>
                  </a:schemeClr>
                </a:solidFill>
                <a:latin typeface="Arial Narrow Bold"/>
              </a:rPr>
              <a:t>YEARS</a:t>
            </a:r>
          </a:p>
          <a:p>
            <a:endParaRPr lang="en-US" dirty="0"/>
          </a:p>
        </p:txBody>
      </p:sp>
    </p:spTree>
    <p:extLst>
      <p:ext uri="{BB962C8B-B14F-4D97-AF65-F5344CB8AC3E}">
        <p14:creationId xmlns:p14="http://schemas.microsoft.com/office/powerpoint/2010/main" val="23399739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457200"/>
            <a:ext cx="8763000" cy="533400"/>
          </a:xfrm>
          <a:prstGeom prst="rect">
            <a:avLst/>
          </a:prstGeom>
        </p:spPr>
        <p:txBody>
          <a:bodyPr>
            <a:noAutofit/>
          </a:bodyPr>
          <a:lstStyle/>
          <a:p>
            <a:r>
              <a:rPr lang="en-US" sz="3200" dirty="0">
                <a:solidFill>
                  <a:schemeClr val="bg1"/>
                </a:solidFill>
                <a:latin typeface="Arial Narrow Bold"/>
              </a:rPr>
              <a:t>Reporting</a:t>
            </a:r>
          </a:p>
        </p:txBody>
      </p:sp>
      <p:sp>
        <p:nvSpPr>
          <p:cNvPr id="2" name="Content Placeholder 1"/>
          <p:cNvSpPr>
            <a:spLocks noGrp="1"/>
          </p:cNvSpPr>
          <p:nvPr>
            <p:ph idx="4294967295"/>
          </p:nvPr>
        </p:nvSpPr>
        <p:spPr>
          <a:xfrm>
            <a:off x="457200" y="1600200"/>
            <a:ext cx="8229600" cy="4525963"/>
          </a:xfrm>
          <a:prstGeom prst="rect">
            <a:avLst/>
          </a:prstGeom>
        </p:spPr>
        <p:txBody>
          <a:bodyPr>
            <a:normAutofit/>
          </a:bodyPr>
          <a:lstStyle/>
          <a:p>
            <a:pPr>
              <a:buClr>
                <a:srgbClr val="00B4E7"/>
              </a:buClr>
              <a:buFont typeface="Wingdings" pitchFamily="2" charset="2"/>
              <a:buChar char="§"/>
            </a:pPr>
            <a:r>
              <a:rPr lang="en-US" dirty="0">
                <a:solidFill>
                  <a:schemeClr val="tx1">
                    <a:lumMod val="50000"/>
                  </a:schemeClr>
                </a:solidFill>
                <a:latin typeface="Arial Narrow Bold"/>
              </a:rPr>
              <a:t>Due every 12 months from initial funding date</a:t>
            </a:r>
          </a:p>
          <a:p>
            <a:pPr lvl="1">
              <a:buClr>
                <a:srgbClr val="00B4E7"/>
              </a:buClr>
              <a:buFont typeface="Wingdings" pitchFamily="2" charset="2"/>
              <a:buChar char="§"/>
            </a:pPr>
            <a:r>
              <a:rPr lang="en-US" dirty="0">
                <a:solidFill>
                  <a:schemeClr val="tx1">
                    <a:lumMod val="50000"/>
                  </a:schemeClr>
                </a:solidFill>
                <a:latin typeface="Arial Narrow Bold"/>
              </a:rPr>
              <a:t>Reminders sent</a:t>
            </a:r>
          </a:p>
          <a:p>
            <a:pPr lvl="1">
              <a:buClr>
                <a:srgbClr val="00B4E7"/>
              </a:buClr>
              <a:buFont typeface="Wingdings" pitchFamily="2" charset="2"/>
              <a:buChar char="§"/>
            </a:pPr>
            <a:r>
              <a:rPr lang="en-US" dirty="0">
                <a:solidFill>
                  <a:schemeClr val="tx1">
                    <a:lumMod val="50000"/>
                  </a:schemeClr>
                </a:solidFill>
                <a:latin typeface="Arial Narrow Bold"/>
              </a:rPr>
              <a:t>If late, your club cannot do any more grants!</a:t>
            </a:r>
          </a:p>
          <a:p>
            <a:pPr>
              <a:buClr>
                <a:srgbClr val="00B4E7"/>
              </a:buClr>
              <a:buFont typeface="Wingdings" pitchFamily="2" charset="2"/>
              <a:buChar char="§"/>
            </a:pPr>
            <a:r>
              <a:rPr lang="en-US" dirty="0">
                <a:solidFill>
                  <a:schemeClr val="tx1">
                    <a:lumMod val="50000"/>
                  </a:schemeClr>
                </a:solidFill>
                <a:latin typeface="Arial Narrow Bold"/>
              </a:rPr>
              <a:t>Final report due 2 months after project completion</a:t>
            </a:r>
          </a:p>
        </p:txBody>
      </p:sp>
    </p:spTree>
    <p:extLst>
      <p:ext uri="{BB962C8B-B14F-4D97-AF65-F5344CB8AC3E}">
        <p14:creationId xmlns:p14="http://schemas.microsoft.com/office/powerpoint/2010/main" val="35333140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81000"/>
            <a:ext cx="8763000" cy="533400"/>
          </a:xfrm>
          <a:prstGeom prst="rect">
            <a:avLst/>
          </a:prstGeom>
        </p:spPr>
        <p:txBody>
          <a:bodyPr/>
          <a:lstStyle/>
          <a:p>
            <a:r>
              <a:rPr lang="en-US" sz="3200" dirty="0">
                <a:solidFill>
                  <a:schemeClr val="bg1"/>
                </a:solidFill>
                <a:latin typeface="Arial Narrow Bold"/>
              </a:rPr>
              <a:t>CHANGES EFFECTIVE </a:t>
            </a:r>
            <a:r>
              <a:rPr lang="en-US" sz="3200" dirty="0" smtClean="0">
                <a:solidFill>
                  <a:schemeClr val="bg1"/>
                </a:solidFill>
                <a:latin typeface="Arial Narrow Bold"/>
              </a:rPr>
              <a:t>1/1/2018</a:t>
            </a:r>
            <a:endParaRPr lang="en-US" sz="3200" dirty="0">
              <a:solidFill>
                <a:schemeClr val="bg1"/>
              </a:solidFill>
              <a:latin typeface="Arial Narrow Bold"/>
            </a:endParaRPr>
          </a:p>
        </p:txBody>
      </p:sp>
      <p:sp>
        <p:nvSpPr>
          <p:cNvPr id="4" name="Content Placeholder 3"/>
          <p:cNvSpPr>
            <a:spLocks noGrp="1"/>
          </p:cNvSpPr>
          <p:nvPr>
            <p:ph idx="4294967295"/>
          </p:nvPr>
        </p:nvSpPr>
        <p:spPr>
          <a:xfrm>
            <a:off x="381000" y="1600200"/>
            <a:ext cx="8229600" cy="4525963"/>
          </a:xfrm>
          <a:prstGeom prst="rect">
            <a:avLst/>
          </a:prstGeom>
        </p:spPr>
        <p:txBody>
          <a:bodyPr/>
          <a:lstStyle/>
          <a:p>
            <a:pPr>
              <a:lnSpc>
                <a:spcPct val="200000"/>
              </a:lnSpc>
              <a:buClr>
                <a:srgbClr val="00B4E7"/>
              </a:buClr>
              <a:buFont typeface="Wingdings" pitchFamily="2" charset="2"/>
              <a:buChar char="§"/>
            </a:pPr>
            <a:r>
              <a:rPr lang="en-US" dirty="0">
                <a:solidFill>
                  <a:schemeClr val="bg2">
                    <a:lumMod val="25000"/>
                  </a:schemeClr>
                </a:solidFill>
                <a:latin typeface="Arial Narrow Bold"/>
              </a:rPr>
              <a:t>Tax withholding for US-bound </a:t>
            </a:r>
            <a:r>
              <a:rPr lang="en-US" dirty="0" smtClean="0">
                <a:solidFill>
                  <a:schemeClr val="bg2">
                    <a:lumMod val="25000"/>
                  </a:schemeClr>
                </a:solidFill>
                <a:latin typeface="Arial Narrow Bold"/>
              </a:rPr>
              <a:t>scholars</a:t>
            </a:r>
          </a:p>
          <a:p>
            <a:pPr>
              <a:lnSpc>
                <a:spcPct val="200000"/>
              </a:lnSpc>
              <a:buClr>
                <a:srgbClr val="00B4E7"/>
              </a:buClr>
              <a:buFont typeface="Wingdings" pitchFamily="2" charset="2"/>
              <a:buChar char="§"/>
            </a:pPr>
            <a:endParaRPr lang="en-US" sz="1000" dirty="0">
              <a:solidFill>
                <a:schemeClr val="bg2">
                  <a:lumMod val="25000"/>
                </a:schemeClr>
              </a:solidFill>
              <a:latin typeface="Arial Narrow Bold"/>
            </a:endParaRPr>
          </a:p>
          <a:p>
            <a:pPr>
              <a:lnSpc>
                <a:spcPct val="150000"/>
              </a:lnSpc>
              <a:buClr>
                <a:srgbClr val="00B4E7"/>
              </a:buClr>
              <a:buFont typeface="Wingdings" pitchFamily="2" charset="2"/>
              <a:buChar char="§"/>
            </a:pPr>
            <a:r>
              <a:rPr lang="en-US" dirty="0">
                <a:solidFill>
                  <a:schemeClr val="bg2">
                    <a:lumMod val="25000"/>
                  </a:schemeClr>
                </a:solidFill>
                <a:latin typeface="Arial Narrow Bold"/>
              </a:rPr>
              <a:t>Low cost shelters and simple schools eligible for global grant funding</a:t>
            </a:r>
          </a:p>
        </p:txBody>
      </p:sp>
    </p:spTree>
    <p:extLst>
      <p:ext uri="{BB962C8B-B14F-4D97-AF65-F5344CB8AC3E}">
        <p14:creationId xmlns:p14="http://schemas.microsoft.com/office/powerpoint/2010/main" val="34196113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Autofit/>
          </a:bodyPr>
          <a:lstStyle/>
          <a:p>
            <a:pPr eaLnBrk="1" hangingPunct="1"/>
            <a:r>
              <a:rPr lang="en-US" sz="3200" dirty="0">
                <a:solidFill>
                  <a:schemeClr val="bg1"/>
                </a:solidFill>
                <a:latin typeface="Arial Narrow Bold"/>
              </a:rPr>
              <a:t>RESOURCES</a:t>
            </a:r>
          </a:p>
        </p:txBody>
      </p:sp>
      <p:sp>
        <p:nvSpPr>
          <p:cNvPr id="4" name="Content Placeholder 2"/>
          <p:cNvSpPr txBox="1">
            <a:spLocks/>
          </p:cNvSpPr>
          <p:nvPr/>
        </p:nvSpPr>
        <p:spPr bwMode="auto">
          <a:xfrm>
            <a:off x="152400" y="1371600"/>
            <a:ext cx="609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4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hlinkClick r:id="rId3"/>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dirty="0">
              <a:solidFill>
                <a:srgbClr val="58585A"/>
              </a:solidFill>
              <a:latin typeface="Georgia" pitchFamily="18" charset="0"/>
              <a:cs typeface="+mn-cs"/>
              <a:hlinkClick r:id="rId3"/>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4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hlinkClick r:id="rId3"/>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400" b="0" i="0" u="none" strike="noStrike" kern="1200" cap="none" spc="0" normalizeH="0" baseline="0" noProof="0" dirty="0">
                <a:ln>
                  <a:noFill/>
                </a:ln>
                <a:solidFill>
                  <a:srgbClr val="58585A"/>
                </a:solidFill>
                <a:effectLst/>
                <a:uLnTx/>
                <a:uFillTx/>
                <a:latin typeface="Arial Narrow Bold"/>
                <a:cs typeface="+mn-cs"/>
                <a:hlinkClick r:id="rId3"/>
              </a:rPr>
              <a:t>www.rotary.org/myrotary</a:t>
            </a:r>
            <a:r>
              <a:rPr kumimoji="0" lang="en-US" sz="2400" b="0" i="0" u="none" strike="noStrike" kern="1200" cap="none" spc="0" normalizeH="0" baseline="0" noProof="0" dirty="0">
                <a:ln>
                  <a:noFill/>
                </a:ln>
                <a:solidFill>
                  <a:srgbClr val="58585A"/>
                </a:solidFill>
                <a:effectLst/>
                <a:uLnTx/>
                <a:uFillTx/>
                <a:latin typeface="Arial Narrow Bold"/>
                <a:cs typeface="+mn-cs"/>
              </a:rPr>
              <a:t> </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400" b="0" i="0" u="none" strike="noStrike" kern="1200" cap="none" spc="0" normalizeH="0" baseline="0" noProof="0" dirty="0">
                <a:ln>
                  <a:noFill/>
                </a:ln>
                <a:solidFill>
                  <a:srgbClr val="58585A"/>
                </a:solidFill>
                <a:effectLst/>
                <a:uLnTx/>
                <a:uFillTx/>
                <a:latin typeface="Arial Narrow Bold"/>
                <a:cs typeface="+mn-cs"/>
              </a:rPr>
              <a:t>“Grants Center”</a:t>
            </a:r>
          </a:p>
          <a:p>
            <a:pPr marL="914400" marR="0" lvl="2" indent="0" algn="l" defTabSz="914400" rtl="0" eaLnBrk="0" fontAlgn="base" latinLnBrk="0" hangingPunct="0">
              <a:lnSpc>
                <a:spcPct val="100000"/>
              </a:lnSpc>
              <a:spcBef>
                <a:spcPct val="20000"/>
              </a:spcBef>
              <a:spcAft>
                <a:spcPct val="0"/>
              </a:spcAft>
              <a:buClr>
                <a:srgbClr val="01B4E7"/>
              </a:buClr>
              <a:buSzPct val="120000"/>
              <a:tabLst/>
              <a:defRPr/>
            </a:pPr>
            <a:endParaRPr kumimoji="0" lang="en-US" sz="2400" b="0" i="0" u="none" strike="noStrike" kern="1200" cap="none" spc="0" normalizeH="0" baseline="0" noProof="0" dirty="0">
              <a:ln>
                <a:noFill/>
              </a:ln>
              <a:solidFill>
                <a:srgbClr val="58585A"/>
              </a:solidFill>
              <a:effectLst/>
              <a:uLnTx/>
              <a:uFillTx/>
              <a:latin typeface="Arial Narrow Bold"/>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400" b="0" i="0" u="none" strike="noStrike" kern="1200" cap="none" spc="0" normalizeH="0" baseline="0" noProof="0" dirty="0">
                <a:ln>
                  <a:noFill/>
                </a:ln>
                <a:solidFill>
                  <a:srgbClr val="58585A"/>
                </a:solidFill>
                <a:effectLst/>
                <a:uLnTx/>
                <a:uFillTx/>
                <a:latin typeface="Arial Narrow Bold"/>
                <a:cs typeface="+mn-cs"/>
                <a:hlinkClick r:id="rId4"/>
              </a:rPr>
              <a:t>www.rotary2526.org</a:t>
            </a:r>
            <a:r>
              <a:rPr kumimoji="0" lang="en-US" sz="2400" b="0" i="0" u="none" strike="noStrike" kern="1200" cap="none" spc="0" normalizeH="0" baseline="0" noProof="0" dirty="0">
                <a:ln>
                  <a:noFill/>
                </a:ln>
                <a:solidFill>
                  <a:srgbClr val="58585A"/>
                </a:solidFill>
                <a:effectLst/>
                <a:uLnTx/>
                <a:uFillTx/>
                <a:latin typeface="Arial Narrow Bold"/>
                <a:cs typeface="+mn-cs"/>
              </a:rPr>
              <a:t> </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r>
              <a:rPr kumimoji="0" lang="en-US" sz="2400" b="0" i="0" u="none" strike="noStrike" kern="1200" cap="none" spc="0" normalizeH="0" baseline="0" noProof="0" dirty="0">
                <a:ln>
                  <a:noFill/>
                </a:ln>
                <a:solidFill>
                  <a:srgbClr val="58585A"/>
                </a:solidFill>
                <a:effectLst/>
                <a:uLnTx/>
                <a:uFillTx/>
                <a:latin typeface="Arial Narrow Bold"/>
                <a:cs typeface="+mn-cs"/>
              </a:rPr>
              <a:t>“TRF” “Resource Guide”</a:t>
            </a:r>
          </a:p>
          <a:p>
            <a:pPr marL="1143000" marR="0" lvl="2" indent="-22860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4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a:p>
            <a:pPr marL="338138" marR="0" lvl="1" indent="-222250" algn="l" defTabSz="914400" rtl="0" eaLnBrk="0" fontAlgn="base" latinLnBrk="0" hangingPunct="0">
              <a:lnSpc>
                <a:spcPct val="100000"/>
              </a:lnSpc>
              <a:spcBef>
                <a:spcPct val="20000"/>
              </a:spcBef>
              <a:spcAft>
                <a:spcPct val="0"/>
              </a:spcAft>
              <a:buClr>
                <a:srgbClr val="01B4E7"/>
              </a:buClr>
              <a:buSzPct val="120000"/>
              <a:buFont typeface="Wingdings" pitchFamily="2" charset="2"/>
              <a:buChar char="§"/>
              <a:tabLst/>
              <a:defRPr/>
            </a:pPr>
            <a:endParaRPr kumimoji="0" lang="en-US" sz="2400" b="0" i="0" u="none" strike="noStrike" kern="1200" cap="none" spc="0" normalizeH="0" baseline="0" noProof="0" dirty="0">
              <a:ln>
                <a:noFill/>
              </a:ln>
              <a:solidFill>
                <a:srgbClr val="58585A"/>
              </a:solidFill>
              <a:effectLst/>
              <a:uLnTx/>
              <a:uFillTx/>
              <a:latin typeface="Georgia" pitchFamily="18" charset="0"/>
              <a:ea typeface="ヒラギノ角ゴ Pro W3" pitchFamily="-84" charset="-128"/>
              <a:cs typeface="+mn-cs"/>
            </a:endParaRPr>
          </a:p>
        </p:txBody>
      </p:sp>
      <p:pic>
        <p:nvPicPr>
          <p:cNvPr id="2" name="Picture 1"/>
          <p:cNvPicPr>
            <a:picLocks noChangeAspect="1"/>
          </p:cNvPicPr>
          <p:nvPr/>
        </p:nvPicPr>
        <p:blipFill>
          <a:blip r:embed="rId5"/>
          <a:stretch>
            <a:fillRect/>
          </a:stretch>
        </p:blipFill>
        <p:spPr>
          <a:xfrm>
            <a:off x="4953000" y="1143000"/>
            <a:ext cx="4343400" cy="5638800"/>
          </a:xfrm>
          <a:prstGeom prst="rect">
            <a:avLst/>
          </a:prstGeom>
        </p:spPr>
      </p:pic>
    </p:spTree>
    <p:extLst>
      <p:ext uri="{BB962C8B-B14F-4D97-AF65-F5344CB8AC3E}">
        <p14:creationId xmlns:p14="http://schemas.microsoft.com/office/powerpoint/2010/main" val="1734207869"/>
      </p:ext>
    </p:extLst>
  </p:cSld>
  <p:clrMapOvr>
    <a:masterClrMapping/>
  </p:clrMapOvr>
  <p:transition spd="med" advClick="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lstStyle/>
          <a:p>
            <a:r>
              <a:rPr lang="en-US" sz="3200" b="1" dirty="0" smtClean="0">
                <a:solidFill>
                  <a:srgbClr val="FFFFFF"/>
                </a:solidFill>
                <a:latin typeface="Arial Narrow Bold" charset="0"/>
              </a:rPr>
              <a:t>TRF MOU SIGNING</a:t>
            </a:r>
            <a:r>
              <a:rPr lang="en-US" sz="3600" b="1" dirty="0" smtClean="0">
                <a:solidFill>
                  <a:srgbClr val="FFFFFF"/>
                </a:solidFill>
                <a:latin typeface="Arial Narrow Bold" charset="0"/>
              </a:rPr>
              <a:t/>
            </a:r>
            <a:br>
              <a:rPr lang="en-US" sz="3600" b="1" dirty="0" smtClean="0">
                <a:solidFill>
                  <a:srgbClr val="FFFFFF"/>
                </a:solidFill>
                <a:latin typeface="Arial Narrow Bold" charset="0"/>
              </a:rPr>
            </a:br>
            <a:endParaRPr lang="en-US" sz="3600" dirty="0">
              <a:solidFill>
                <a:schemeClr val="bg1"/>
              </a:solidFill>
            </a:endParaRPr>
          </a:p>
        </p:txBody>
      </p:sp>
      <p:sp>
        <p:nvSpPr>
          <p:cNvPr id="4" name="Content Placeholder 3"/>
          <p:cNvSpPr>
            <a:spLocks noGrp="1"/>
          </p:cNvSpPr>
          <p:nvPr>
            <p:ph idx="4294967295"/>
          </p:nvPr>
        </p:nvSpPr>
        <p:spPr>
          <a:xfrm>
            <a:off x="381000" y="1371600"/>
            <a:ext cx="8229600" cy="4267200"/>
          </a:xfrm>
          <a:prstGeom prst="rect">
            <a:avLst/>
          </a:prstGeom>
        </p:spPr>
        <p:txBody>
          <a:bodyPr/>
          <a:lstStyle/>
          <a:p>
            <a:pPr defTabSz="914400">
              <a:buNone/>
            </a:pPr>
            <a:r>
              <a:rPr lang="en-US" dirty="0" smtClean="0">
                <a:solidFill>
                  <a:schemeClr val="bg2">
                    <a:lumMod val="25000"/>
                  </a:schemeClr>
                </a:solidFill>
                <a:latin typeface="Arial Narrow Bold"/>
              </a:rPr>
              <a:t>WHO SHOULD SIGN THE TRF MOU?</a:t>
            </a:r>
          </a:p>
          <a:p>
            <a:pPr defTabSz="914400"/>
            <a:endParaRPr lang="en-US" sz="1400" dirty="0" smtClean="0">
              <a:solidFill>
                <a:schemeClr val="bg2">
                  <a:lumMod val="25000"/>
                </a:schemeClr>
              </a:solidFill>
              <a:latin typeface="Arial Narrow Bold"/>
            </a:endParaRPr>
          </a:p>
          <a:p>
            <a:pPr defTabSz="914400">
              <a:buClr>
                <a:srgbClr val="00B4E7"/>
              </a:buClr>
              <a:buFont typeface="Wingdings" pitchFamily="2" charset="2"/>
              <a:buChar char="§"/>
            </a:pPr>
            <a:r>
              <a:rPr lang="en-US" sz="2800" dirty="0" smtClean="0">
                <a:solidFill>
                  <a:schemeClr val="bg2">
                    <a:lumMod val="25000"/>
                  </a:schemeClr>
                </a:solidFill>
                <a:latin typeface="Arial Narrow Bold"/>
              </a:rPr>
              <a:t>Clubs applying for a District Grant for an international project in Mexico</a:t>
            </a:r>
          </a:p>
          <a:p>
            <a:pPr defTabSz="914400">
              <a:buClr>
                <a:srgbClr val="00B4E7"/>
              </a:buClr>
              <a:buFont typeface="Wingdings" pitchFamily="2" charset="2"/>
              <a:buChar char="§"/>
            </a:pPr>
            <a:endParaRPr lang="en-US" sz="1400" dirty="0" smtClean="0">
              <a:solidFill>
                <a:schemeClr val="bg2">
                  <a:lumMod val="25000"/>
                </a:schemeClr>
              </a:solidFill>
              <a:latin typeface="Arial Narrow Bold"/>
            </a:endParaRPr>
          </a:p>
          <a:p>
            <a:pPr defTabSz="914400">
              <a:buClr>
                <a:srgbClr val="00B4E7"/>
              </a:buClr>
              <a:buFont typeface="Wingdings" pitchFamily="2" charset="2"/>
              <a:buChar char="§"/>
            </a:pPr>
            <a:r>
              <a:rPr lang="en-US" sz="2800" dirty="0" smtClean="0">
                <a:solidFill>
                  <a:schemeClr val="bg2">
                    <a:lumMod val="25000"/>
                  </a:schemeClr>
                </a:solidFill>
                <a:latin typeface="Arial Narrow Bold"/>
              </a:rPr>
              <a:t>Clubs who are a Primary Partner in a Global Grant</a:t>
            </a:r>
          </a:p>
          <a:p>
            <a:pPr defTabSz="914400">
              <a:buClr>
                <a:srgbClr val="00B4E7"/>
              </a:buClr>
              <a:buFont typeface="Wingdings" pitchFamily="2" charset="2"/>
              <a:buChar char="§"/>
            </a:pPr>
            <a:endParaRPr lang="en-US" sz="1400" dirty="0" smtClean="0">
              <a:solidFill>
                <a:schemeClr val="bg2">
                  <a:lumMod val="25000"/>
                </a:schemeClr>
              </a:solidFill>
              <a:latin typeface="Arial Narrow Bold"/>
            </a:endParaRPr>
          </a:p>
          <a:p>
            <a:pPr defTabSz="914400">
              <a:buClr>
                <a:srgbClr val="00B4E7"/>
              </a:buClr>
              <a:buFont typeface="Wingdings" pitchFamily="2" charset="2"/>
              <a:buChar char="§"/>
            </a:pPr>
            <a:r>
              <a:rPr lang="en-US" sz="2800" dirty="0" smtClean="0">
                <a:solidFill>
                  <a:schemeClr val="bg2">
                    <a:lumMod val="25000"/>
                  </a:schemeClr>
                </a:solidFill>
                <a:latin typeface="Arial Narrow Bold"/>
              </a:rPr>
              <a:t>MOU must be signed by President (2019 – 2020) and President-Elect (2020 – 2021)</a:t>
            </a:r>
          </a:p>
          <a:p>
            <a:endParaRPr lang="en-US" dirty="0"/>
          </a:p>
        </p:txBody>
      </p:sp>
    </p:spTree>
    <p:extLst>
      <p:ext uri="{BB962C8B-B14F-4D97-AF65-F5344CB8AC3E}">
        <p14:creationId xmlns:p14="http://schemas.microsoft.com/office/powerpoint/2010/main" val="34196113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143000"/>
            <a:ext cx="8763000" cy="533400"/>
          </a:xfrm>
          <a:prstGeom prst="rect">
            <a:avLst/>
          </a:prstGeom>
        </p:spPr>
        <p:txBody>
          <a:bodyPr/>
          <a:lstStyle/>
          <a:p>
            <a:r>
              <a:rPr lang="en-US" sz="3600" b="1" dirty="0" smtClean="0">
                <a:solidFill>
                  <a:srgbClr val="00B4E7"/>
                </a:solidFill>
                <a:latin typeface="Arial Narrow Bold" charset="0"/>
              </a:rPr>
              <a:t>HOW TO WRITE A GLOBAL GRANT</a:t>
            </a:r>
            <a:r>
              <a:rPr lang="en-US" sz="3600" b="1" dirty="0" smtClean="0">
                <a:solidFill>
                  <a:srgbClr val="FFFFFF"/>
                </a:solidFill>
                <a:latin typeface="Arial Narrow Bold" charset="0"/>
              </a:rPr>
              <a:t/>
            </a:r>
            <a:br>
              <a:rPr lang="en-US" sz="3600" b="1" dirty="0" smtClean="0">
                <a:solidFill>
                  <a:srgbClr val="FFFFFF"/>
                </a:solidFill>
                <a:latin typeface="Arial Narrow Bold" charset="0"/>
              </a:rPr>
            </a:br>
            <a:endParaRPr lang="en-US" sz="3600" dirty="0">
              <a:solidFill>
                <a:schemeClr val="bg1"/>
              </a:solidFill>
            </a:endParaRPr>
          </a:p>
        </p:txBody>
      </p:sp>
      <p:sp>
        <p:nvSpPr>
          <p:cNvPr id="4" name="Content Placeholder 3"/>
          <p:cNvSpPr>
            <a:spLocks noGrp="1"/>
          </p:cNvSpPr>
          <p:nvPr>
            <p:ph idx="4294967295"/>
          </p:nvPr>
        </p:nvSpPr>
        <p:spPr>
          <a:xfrm>
            <a:off x="304800" y="1905000"/>
            <a:ext cx="8229600" cy="4267200"/>
          </a:xfrm>
          <a:prstGeom prst="rect">
            <a:avLst/>
          </a:prstGeom>
        </p:spPr>
        <p:txBody>
          <a:bodyPr/>
          <a:lstStyle/>
          <a:p>
            <a:pPr algn="ctr" defTabSz="914400">
              <a:buNone/>
            </a:pPr>
            <a:r>
              <a:rPr lang="en-US" dirty="0" smtClean="0">
                <a:solidFill>
                  <a:schemeClr val="tx1">
                    <a:lumMod val="50000"/>
                  </a:schemeClr>
                </a:solidFill>
                <a:latin typeface="Arial Narrow Bold"/>
              </a:rPr>
              <a:t>April 20, 2019</a:t>
            </a:r>
            <a:endParaRPr lang="en-US" dirty="0" smtClean="0">
              <a:solidFill>
                <a:schemeClr val="tx1">
                  <a:lumMod val="50000"/>
                </a:schemeClr>
              </a:solidFill>
              <a:latin typeface="Arial Narrow Bold"/>
            </a:endParaRPr>
          </a:p>
          <a:p>
            <a:pPr marL="0" indent="0" algn="ctr">
              <a:buNone/>
            </a:pPr>
            <a:r>
              <a:rPr lang="en-US" dirty="0" smtClean="0">
                <a:solidFill>
                  <a:schemeClr val="tx1">
                    <a:lumMod val="50000"/>
                  </a:schemeClr>
                </a:solidFill>
                <a:latin typeface="Arial Narrow Bold" panose="020B0706020202030204" pitchFamily="34" charset="0"/>
              </a:rPr>
              <a:t>9 am – 12 pm</a:t>
            </a:r>
          </a:p>
          <a:p>
            <a:pPr marL="0" indent="0" algn="ctr">
              <a:buNone/>
            </a:pPr>
            <a:endParaRPr lang="en-US" dirty="0" smtClean="0">
              <a:solidFill>
                <a:schemeClr val="tx1">
                  <a:lumMod val="50000"/>
                </a:schemeClr>
              </a:solidFill>
            </a:endParaRPr>
          </a:p>
          <a:p>
            <a:pPr marL="0" indent="0" algn="ctr">
              <a:buNone/>
            </a:pPr>
            <a:r>
              <a:rPr lang="en-US" b="1" dirty="0" smtClean="0">
                <a:solidFill>
                  <a:srgbClr val="00B4E7"/>
                </a:solidFill>
                <a:latin typeface="Arial Narrow Bold" panose="020B0706020202030204" pitchFamily="34" charset="0"/>
              </a:rPr>
              <a:t>Janice Kurth DRFC District 5340</a:t>
            </a:r>
            <a:endParaRPr lang="en-US" dirty="0" smtClean="0">
              <a:solidFill>
                <a:schemeClr val="tx1">
                  <a:lumMod val="50000"/>
                </a:schemeClr>
              </a:solidFill>
              <a:latin typeface="Arial Narrow Bold" panose="020B0706020202030204" pitchFamily="34" charset="0"/>
            </a:endParaRPr>
          </a:p>
          <a:p>
            <a:pPr marL="0" indent="0" algn="ctr">
              <a:buNone/>
            </a:pPr>
            <a:endParaRPr lang="en-US" sz="2800" dirty="0">
              <a:solidFill>
                <a:schemeClr val="tx1">
                  <a:lumMod val="50000"/>
                </a:schemeClr>
              </a:solidFill>
            </a:endParaRPr>
          </a:p>
          <a:p>
            <a:pPr marL="0" indent="0" algn="ctr">
              <a:buNone/>
            </a:pPr>
            <a:r>
              <a:rPr lang="en-US" sz="2800" dirty="0" smtClean="0">
                <a:solidFill>
                  <a:schemeClr val="tx1">
                    <a:lumMod val="50000"/>
                  </a:schemeClr>
                </a:solidFill>
                <a:latin typeface="Arial Narrow Bold" panose="020B0706020202030204" pitchFamily="34" charset="0"/>
              </a:rPr>
              <a:t>District Office</a:t>
            </a:r>
            <a:endParaRPr lang="en-US" sz="2800" dirty="0">
              <a:solidFill>
                <a:schemeClr val="tx1">
                  <a:lumMod val="50000"/>
                </a:schemeClr>
              </a:solidFill>
              <a:latin typeface="Arial Narrow Bold" panose="020B0706020202030204" pitchFamily="34" charset="0"/>
            </a:endParaRPr>
          </a:p>
          <a:p>
            <a:pPr marL="0" indent="0" algn="ctr">
              <a:buNone/>
            </a:pPr>
            <a:r>
              <a:rPr lang="en-US" sz="2800" dirty="0" smtClean="0">
                <a:solidFill>
                  <a:schemeClr val="tx1">
                    <a:lumMod val="50000"/>
                  </a:schemeClr>
                </a:solidFill>
                <a:latin typeface="Arial Narrow Bold" panose="020B0706020202030204" pitchFamily="34" charset="0"/>
              </a:rPr>
              <a:t>Sign up today on </a:t>
            </a:r>
            <a:r>
              <a:rPr lang="en-US" sz="2800" dirty="0" err="1" smtClean="0">
                <a:solidFill>
                  <a:schemeClr val="tx1">
                    <a:lumMod val="50000"/>
                  </a:schemeClr>
                </a:solidFill>
                <a:latin typeface="Arial Narrow Bold" panose="020B0706020202030204" pitchFamily="34" charset="0"/>
              </a:rPr>
              <a:t>DACdb</a:t>
            </a:r>
            <a:endParaRPr lang="en-US" sz="2800" dirty="0">
              <a:solidFill>
                <a:schemeClr val="tx1">
                  <a:lumMod val="50000"/>
                </a:schemeClr>
              </a:solidFill>
              <a:latin typeface="Arial Narrow Bold" panose="020B0706020202030204" pitchFamily="34" charset="0"/>
            </a:endParaRPr>
          </a:p>
        </p:txBody>
      </p:sp>
    </p:spTree>
    <p:extLst>
      <p:ext uri="{BB962C8B-B14F-4D97-AF65-F5344CB8AC3E}">
        <p14:creationId xmlns:p14="http://schemas.microsoft.com/office/powerpoint/2010/main" val="17823550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2962" y="389106"/>
            <a:ext cx="6303523" cy="646331"/>
          </a:xfrm>
          <a:prstGeom prst="rect">
            <a:avLst/>
          </a:prstGeom>
          <a:noFill/>
        </p:spPr>
        <p:txBody>
          <a:bodyPr wrap="square" rtlCol="0">
            <a:spAutoFit/>
          </a:bodyPr>
          <a:lstStyle/>
          <a:p>
            <a:pPr algn="ctr"/>
            <a:r>
              <a:rPr lang="en-US" sz="3600" dirty="0" smtClean="0">
                <a:solidFill>
                  <a:schemeClr val="bg1"/>
                </a:solidFill>
                <a:latin typeface="Arial Narrow Bold"/>
              </a:rPr>
              <a:t>CONTACTS</a:t>
            </a:r>
            <a:endParaRPr lang="en-US" sz="3600" dirty="0">
              <a:solidFill>
                <a:schemeClr val="bg1"/>
              </a:solidFill>
              <a:latin typeface="Arial Narrow Bold"/>
            </a:endParaRPr>
          </a:p>
        </p:txBody>
      </p:sp>
      <p:sp>
        <p:nvSpPr>
          <p:cNvPr id="3" name="TextBox 2"/>
          <p:cNvSpPr txBox="1"/>
          <p:nvPr/>
        </p:nvSpPr>
        <p:spPr>
          <a:xfrm>
            <a:off x="710119" y="990600"/>
            <a:ext cx="7743217" cy="5632311"/>
          </a:xfrm>
          <a:prstGeom prst="rect">
            <a:avLst/>
          </a:prstGeom>
          <a:noFill/>
        </p:spPr>
        <p:txBody>
          <a:bodyPr wrap="square" rtlCol="0">
            <a:spAutoFit/>
          </a:bodyPr>
          <a:lstStyle/>
          <a:p>
            <a:r>
              <a:rPr lang="en-US" sz="2000" b="1" dirty="0" smtClean="0">
                <a:solidFill>
                  <a:schemeClr val="bg2">
                    <a:lumMod val="10000"/>
                  </a:schemeClr>
                </a:solidFill>
                <a:latin typeface="Arial Narrow Bold"/>
              </a:rPr>
              <a:t>District Rotary Foundation Committee Chair</a:t>
            </a:r>
          </a:p>
          <a:p>
            <a:r>
              <a:rPr lang="en-US" dirty="0" smtClean="0">
                <a:solidFill>
                  <a:schemeClr val="tx1">
                    <a:lumMod val="50000"/>
                  </a:schemeClr>
                </a:solidFill>
                <a:latin typeface="Arial Narrow Bold"/>
              </a:rPr>
              <a:t>	Jim Paddock</a:t>
            </a:r>
            <a:r>
              <a:rPr lang="en-US" dirty="0" smtClean="0">
                <a:latin typeface="Arial Narrow Bold"/>
              </a:rPr>
              <a:t>		</a:t>
            </a:r>
            <a:r>
              <a:rPr lang="en-US" dirty="0" smtClean="0">
                <a:latin typeface="Arial Narrow Bold"/>
                <a:hlinkClick r:id="rId2"/>
              </a:rPr>
              <a:t>jpaddock1415@att.net</a:t>
            </a:r>
            <a:endParaRPr lang="en-US" dirty="0"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Grants Subcommittee Chair</a:t>
            </a:r>
          </a:p>
          <a:p>
            <a:r>
              <a:rPr lang="en-US" dirty="0" smtClean="0">
                <a:solidFill>
                  <a:schemeClr val="tx1">
                    <a:lumMod val="50000"/>
                  </a:schemeClr>
                </a:solidFill>
                <a:latin typeface="Arial Narrow Bold"/>
              </a:rPr>
              <a:t>	Helen Maxwell</a:t>
            </a:r>
            <a:r>
              <a:rPr lang="en-US" dirty="0" smtClean="0">
                <a:latin typeface="Arial Narrow Bold"/>
              </a:rPr>
              <a:t>		</a:t>
            </a:r>
            <a:r>
              <a:rPr lang="en-US" dirty="0" smtClean="0">
                <a:latin typeface="Arial Narrow Bold"/>
                <a:hlinkClick r:id="rId3"/>
              </a:rPr>
              <a:t>helenrotary@2maxwells.com</a:t>
            </a:r>
            <a:endParaRPr lang="en-US" dirty="0"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District Grants Subcommittee Ch</a:t>
            </a:r>
            <a:r>
              <a:rPr lang="en-US" sz="2000" b="1" dirty="0" smtClean="0">
                <a:solidFill>
                  <a:schemeClr val="tx1">
                    <a:lumMod val="50000"/>
                  </a:schemeClr>
                </a:solidFill>
                <a:latin typeface="Arial Narrow Bold"/>
              </a:rPr>
              <a:t>air</a:t>
            </a:r>
          </a:p>
          <a:p>
            <a:r>
              <a:rPr lang="en-US" dirty="0" smtClean="0">
                <a:solidFill>
                  <a:schemeClr val="tx1">
                    <a:lumMod val="50000"/>
                  </a:schemeClr>
                </a:solidFill>
                <a:latin typeface="Arial Narrow Bold"/>
              </a:rPr>
              <a:t>	Stacey Giannoulis</a:t>
            </a:r>
            <a:r>
              <a:rPr lang="en-US" dirty="0" smtClean="0">
                <a:latin typeface="Arial Narrow Bold"/>
              </a:rPr>
              <a:t>	</a:t>
            </a:r>
            <a:r>
              <a:rPr lang="en-US" dirty="0" smtClean="0">
                <a:latin typeface="Arial Narrow Bold"/>
                <a:hlinkClick r:id="rId4"/>
              </a:rPr>
              <a:t>rotarystacey@gmail.com</a:t>
            </a:r>
            <a:endParaRPr lang="en-US" dirty="0" smtClean="0">
              <a:latin typeface="Arial Narrow Bold"/>
            </a:endParaRPr>
          </a:p>
          <a:p>
            <a:endParaRPr lang="en-US" dirty="0" smtClean="0">
              <a:latin typeface="Arial Narrow Bold"/>
            </a:endParaRPr>
          </a:p>
          <a:p>
            <a:r>
              <a:rPr lang="en-US" sz="2000" b="1" dirty="0" smtClean="0">
                <a:solidFill>
                  <a:schemeClr val="bg2">
                    <a:lumMod val="10000"/>
                  </a:schemeClr>
                </a:solidFill>
                <a:latin typeface="Arial Narrow Bold"/>
              </a:rPr>
              <a:t>Global Grants Subcommittee Chair</a:t>
            </a:r>
          </a:p>
          <a:p>
            <a:r>
              <a:rPr lang="en-US" dirty="0" smtClean="0">
                <a:solidFill>
                  <a:schemeClr val="tx1">
                    <a:lumMod val="50000"/>
                  </a:schemeClr>
                </a:solidFill>
                <a:latin typeface="Arial Narrow Bold"/>
              </a:rPr>
              <a:t>	</a:t>
            </a:r>
            <a:r>
              <a:rPr lang="en-US" dirty="0" smtClean="0">
                <a:latin typeface="Arial Narrow Bold"/>
              </a:rPr>
              <a:t>		</a:t>
            </a:r>
          </a:p>
          <a:p>
            <a:endParaRPr lang="en-US" sz="2000" b="1" dirty="0" smtClean="0">
              <a:solidFill>
                <a:schemeClr val="bg2">
                  <a:lumMod val="10000"/>
                </a:schemeClr>
              </a:solidFill>
              <a:latin typeface="Arial Narrow Bold"/>
            </a:endParaRPr>
          </a:p>
          <a:p>
            <a:r>
              <a:rPr lang="en-US" sz="2000" b="1" dirty="0" smtClean="0">
                <a:solidFill>
                  <a:schemeClr val="bg2">
                    <a:lumMod val="10000"/>
                  </a:schemeClr>
                </a:solidFill>
                <a:latin typeface="Arial Narrow Bold"/>
              </a:rPr>
              <a:t>International Service Chairs</a:t>
            </a:r>
          </a:p>
          <a:p>
            <a:r>
              <a:rPr lang="en-US" sz="2000" b="1" dirty="0" smtClean="0">
                <a:solidFill>
                  <a:schemeClr val="bg2">
                    <a:lumMod val="10000"/>
                  </a:schemeClr>
                </a:solidFill>
                <a:latin typeface="Arial Narrow Bold"/>
              </a:rPr>
              <a:t>	</a:t>
            </a:r>
            <a:r>
              <a:rPr lang="en-US" dirty="0" smtClean="0">
                <a:solidFill>
                  <a:schemeClr val="bg2">
                    <a:lumMod val="10000"/>
                  </a:schemeClr>
                </a:solidFill>
                <a:latin typeface="Arial Narrow Bold"/>
              </a:rPr>
              <a:t>John Perry</a:t>
            </a:r>
            <a:r>
              <a:rPr lang="en-US" b="1" dirty="0" smtClean="0">
                <a:solidFill>
                  <a:schemeClr val="bg2">
                    <a:lumMod val="10000"/>
                  </a:schemeClr>
                </a:solidFill>
                <a:latin typeface="Arial Narrow Bold"/>
              </a:rPr>
              <a:t>		</a:t>
            </a:r>
            <a:r>
              <a:rPr lang="en-US" dirty="0" smtClean="0">
                <a:latin typeface="Arial Narrow Bold"/>
                <a:hlinkClick r:id="rId5"/>
              </a:rPr>
              <a:t>jsprotary@gmail.com</a:t>
            </a:r>
            <a:endParaRPr lang="en-US" b="1" u="sng" dirty="0" smtClean="0">
              <a:solidFill>
                <a:schemeClr val="bg2">
                  <a:lumMod val="10000"/>
                </a:schemeClr>
              </a:solidFill>
              <a:latin typeface="Arial Narrow Bold"/>
            </a:endParaRPr>
          </a:p>
          <a:p>
            <a:r>
              <a:rPr lang="en-US" b="1" dirty="0" smtClean="0">
                <a:solidFill>
                  <a:schemeClr val="bg2">
                    <a:lumMod val="10000"/>
                  </a:schemeClr>
                </a:solidFill>
                <a:latin typeface="Arial Narrow Bold"/>
              </a:rPr>
              <a:t>		</a:t>
            </a:r>
            <a:endParaRPr lang="en-US" sz="2000" b="1" dirty="0" smtClean="0">
              <a:solidFill>
                <a:schemeClr val="bg2">
                  <a:lumMod val="10000"/>
                </a:schemeClr>
              </a:solidFill>
              <a:latin typeface="Arial Narrow Bold"/>
            </a:endParaRP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429000"/>
            <a:ext cx="9753600" cy="9906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0483" name="Rectangle 10"/>
          <p:cNvSpPr txBox="1">
            <a:spLocks noChangeArrowheads="1"/>
          </p:cNvSpPr>
          <p:nvPr/>
        </p:nvSpPr>
        <p:spPr bwMode="auto">
          <a:xfrm>
            <a:off x="457200" y="3581400"/>
            <a:ext cx="8915400" cy="2209800"/>
          </a:xfrm>
          <a:prstGeom prst="rect">
            <a:avLst/>
          </a:prstGeom>
          <a:noFill/>
          <a:ln w="9525">
            <a:noFill/>
            <a:miter lim="800000"/>
            <a:headEnd/>
            <a:tailEnd/>
          </a:ln>
        </p:spPr>
        <p:txBody>
          <a:bodyPr lIns="0" tIns="0" rIns="0" bIns="0"/>
          <a:lstStyle/>
          <a:p>
            <a:pPr defTabSz="457200" eaLnBrk="1" hangingPunct="1">
              <a:spcAft>
                <a:spcPts val="2400"/>
              </a:spcAft>
            </a:pPr>
            <a:r>
              <a:rPr lang="en-US" altLang="en-US" sz="3600" dirty="0" smtClean="0">
                <a:solidFill>
                  <a:schemeClr val="bg1"/>
                </a:solidFill>
                <a:latin typeface="Arial Narrow Bold" pitchFamily="-84" charset="0"/>
              </a:rPr>
              <a:t> GRANTS – ROTARY 5320 STYLE!</a:t>
            </a:r>
            <a:endParaRPr lang="en-US" altLang="en-US" sz="3600" dirty="0">
              <a:solidFill>
                <a:schemeClr val="bg1"/>
              </a:solidFill>
              <a:latin typeface="Arial Narrow Bold" pitchFamily="-84" charset="0"/>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Box 2"/>
          <p:cNvSpPr txBox="1">
            <a:spLocks noChangeArrowheads="1"/>
          </p:cNvSpPr>
          <p:nvPr/>
        </p:nvSpPr>
        <p:spPr bwMode="auto">
          <a:xfrm>
            <a:off x="896938" y="2682875"/>
            <a:ext cx="7254875" cy="1446213"/>
          </a:xfrm>
          <a:prstGeom prst="rect">
            <a:avLst/>
          </a:prstGeom>
          <a:noFill/>
          <a:ln w="9525">
            <a:noFill/>
            <a:miter lim="800000"/>
            <a:headEnd/>
            <a:tailEnd/>
          </a:ln>
        </p:spPr>
        <p:txBody>
          <a:bodyPr>
            <a:spAutoFit/>
          </a:bodyPr>
          <a:lstStyle/>
          <a:p>
            <a:pPr algn="ctr"/>
            <a:r>
              <a:rPr lang="en-US" sz="8800" dirty="0">
                <a:solidFill>
                  <a:srgbClr val="585858"/>
                </a:solidFill>
                <a:latin typeface="Arial Narrow Bold" charset="0"/>
              </a:rPr>
              <a:t>Thank you!</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A418DE731D6841B2AF3B486D621B96" ma:contentTypeVersion="0" ma:contentTypeDescription="Create a new document." ma:contentTypeScope="" ma:versionID="2055c08d315c82ea1be07e69789cea65">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50CEC-39D9-4ACA-85F3-AD2A6C842949}">
  <ds:schemaRefs>
    <ds:schemaRef ds:uri="http://schemas.microsoft.com/sharepoint/v3/contenttype/forms"/>
  </ds:schemaRefs>
</ds:datastoreItem>
</file>

<file path=customXml/itemProps2.xml><?xml version="1.0" encoding="utf-8"?>
<ds:datastoreItem xmlns:ds="http://schemas.openxmlformats.org/officeDocument/2006/customXml" ds:itemID="{9486FBE9-EB7B-4A89-844D-4BA2802615B6}">
  <ds:schemaRefs>
    <ds:schemaRef ds:uri="http://www.w3.org/XML/1998/namespace"/>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04C66B15-A9FC-4EF7-9C6B-C44D74DB1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Theme.thmx</Template>
  <TotalTime>37191</TotalTime>
  <Words>4151</Words>
  <Application>Microsoft Office PowerPoint</Application>
  <PresentationFormat>On-screen Show (4:3)</PresentationFormat>
  <Paragraphs>648</Paragraphs>
  <Slides>90</Slides>
  <Notes>76</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90</vt:i4>
      </vt:variant>
    </vt:vector>
  </HeadingPairs>
  <TitlesOfParts>
    <vt:vector size="116" baseType="lpstr">
      <vt:lpstr>굴림</vt:lpstr>
      <vt:lpstr>MS Mincho</vt:lpstr>
      <vt:lpstr>MS PGothic</vt:lpstr>
      <vt:lpstr>MS PGothic</vt:lpstr>
      <vt:lpstr>Arial</vt:lpstr>
      <vt:lpstr>Arial Narrow</vt:lpstr>
      <vt:lpstr>Arial Narrow Bold</vt:lpstr>
      <vt:lpstr>Calibri</vt:lpstr>
      <vt:lpstr>Courier New</vt:lpstr>
      <vt:lpstr>Georgia</vt:lpstr>
      <vt:lpstr>Times New Roman</vt:lpstr>
      <vt:lpstr>Wingdings</vt:lpstr>
      <vt:lpstr>ヒラギノ角ゴ Pro W3</vt:lpstr>
      <vt:lpstr>1_Custom Design</vt:lpstr>
      <vt:lpstr>Custom Design</vt:lpstr>
      <vt:lpstr>2_Custom Design</vt:lpstr>
      <vt:lpstr>3_Custom Design</vt:lpstr>
      <vt:lpstr>Communications_white</vt:lpstr>
      <vt:lpstr>4_Custom Design</vt:lpstr>
      <vt:lpstr>5_Custom Design</vt:lpstr>
      <vt:lpstr>TRF-PowerpointDesignEN_Light</vt:lpstr>
      <vt:lpstr>6_Custom Design</vt:lpstr>
      <vt:lpstr>7_Custom Design</vt:lpstr>
      <vt:lpstr>1_TRF-PowerpointDesignEN_Light</vt:lpstr>
      <vt:lpstr>8_Custom Design</vt:lpstr>
      <vt:lpstr>9_Custom Design</vt:lpstr>
      <vt:lpstr>PowerPoint Presentation</vt:lpstr>
      <vt:lpstr>PowerPoint Presentation</vt:lpstr>
      <vt:lpstr>   GRANT MANAGEMENT SEMINAR</vt:lpstr>
      <vt:lpstr>PURPOSE</vt:lpstr>
      <vt:lpstr>GRANTS ARE FUNDED WITH “DDF” </vt:lpstr>
      <vt:lpstr>PowerPoint Presentation</vt:lpstr>
      <vt:lpstr>ROTARY FOUNDATION GRANTS</vt:lpstr>
      <vt:lpstr>OVERVIEW OF ROTARY GRANTS</vt:lpstr>
      <vt:lpstr>PowerPoint Presentation</vt:lpstr>
      <vt:lpstr>District 5320 Global Grants – 19 countries </vt:lpstr>
      <vt:lpstr>33 CLUBS have participated! </vt:lpstr>
      <vt:lpstr>APPROVED  GLOBAL GRANTS – July 2016-February 2019</vt:lpstr>
      <vt:lpstr>PowerPoint Presentation</vt:lpstr>
      <vt:lpstr>FIVE STEPS TO RECEIVING A DISTRICT MATCHING GRANT  </vt:lpstr>
      <vt:lpstr>Step One – Meet Club Requirements</vt:lpstr>
      <vt:lpstr>FOUR CLUB REQUIREMENTS</vt:lpstr>
      <vt:lpstr>Step Two – Complete Your Grant Application</vt:lpstr>
      <vt:lpstr>DISTRICT GRANT APPLICATION</vt:lpstr>
      <vt:lpstr>DISTRICT GRANT APPLICATION</vt:lpstr>
      <vt:lpstr>DISTRICT GRANT APPLICATION – Page 1</vt:lpstr>
      <vt:lpstr>DISTRICT GRANT APPLICATION – Page 1 (continued)</vt:lpstr>
      <vt:lpstr>DISTRICT GRANT APPLICATION – Page 2</vt:lpstr>
      <vt:lpstr>DISTRICT GRANT APPLICATION – Page 2 (continued)</vt:lpstr>
      <vt:lpstr>Step Three – Submit Your Application</vt:lpstr>
      <vt:lpstr>STARTING THE APPLICATION PROCESS</vt:lpstr>
      <vt:lpstr>SUBMITTING A NEW PROJECT</vt:lpstr>
      <vt:lpstr>SUBMITTING A NEW PROJECT</vt:lpstr>
      <vt:lpstr>SUBMITTING A NEW PROJECT</vt:lpstr>
      <vt:lpstr>UPLOADING YOUR APPLICATION</vt:lpstr>
      <vt:lpstr>UPLOADING YOUR APPLICATION</vt:lpstr>
      <vt:lpstr>UPLOADING YOUR APPLICATION</vt:lpstr>
      <vt:lpstr>UPLOADING YOUR APPLICATION</vt:lpstr>
      <vt:lpstr>Step Four – Obtain Electronic Signatures</vt:lpstr>
      <vt:lpstr>TWO ELECTRONIC SIGNATURES REPRESENTING YOUR CLUB ARE REQUIRED</vt:lpstr>
      <vt:lpstr>START THE ELECTRONIC SIGNATURE PROCESS</vt:lpstr>
      <vt:lpstr>START THE ELECTRONIC SIGNATURE PROCESS</vt:lpstr>
      <vt:lpstr>Step Five – District Approval of Project</vt:lpstr>
      <vt:lpstr>DISTRICT COMMITTEE REVIEW PROCESS</vt:lpstr>
      <vt:lpstr>IMPORTANT DATES</vt:lpstr>
      <vt:lpstr>THANK YOU!</vt:lpstr>
      <vt:lpstr>PowerPoint Presentation</vt:lpstr>
      <vt:lpstr>DISTRICT GRANT FINAL REPORT</vt:lpstr>
      <vt:lpstr>DISTRICT GRANT FINAL REPORT</vt:lpstr>
      <vt:lpstr>DISTRICT FINAL REPORT</vt:lpstr>
      <vt:lpstr>DISTRICT FINAL REPORT (continued)</vt:lpstr>
      <vt:lpstr>ASSEMBLE YOUR RECEIPTS </vt:lpstr>
      <vt:lpstr>SUBMITTING YOUR FINAL REPORT AND RECEIPTS</vt:lpstr>
      <vt:lpstr>SUBMITTING YOUR FINAL REPORT AND RECEIPTS</vt:lpstr>
      <vt:lpstr>READY FOR REVIEW?</vt:lpstr>
      <vt:lpstr>PowerPoint Presentation</vt:lpstr>
      <vt:lpstr>QUALIFICATION REQUIREMENTS </vt:lpstr>
      <vt:lpstr>TERMS OF QUALIFICATION  </vt:lpstr>
      <vt:lpstr>MAINTAINING QUALIFICATION  </vt:lpstr>
      <vt:lpstr>DISTRICT GRANT MOU SIGNING   </vt:lpstr>
      <vt:lpstr>PowerPoint Presentation</vt:lpstr>
      <vt:lpstr>PowerPoint Presentation</vt:lpstr>
      <vt:lpstr>PowerPoint Presentation</vt:lpstr>
      <vt:lpstr>SUCCESSFUL ROTARY GRANTS</vt:lpstr>
      <vt:lpstr>COMMUNITY ASSESSMENT</vt:lpstr>
      <vt:lpstr>COMMUNITY ASSESSMENT BENEFITS</vt:lpstr>
      <vt:lpstr>SUSTAINABILITY OF PROJECTS IS IMPORTANT FACTOR  IN  TRF  CONSIDERATION</vt:lpstr>
      <vt:lpstr>PowerPoint Presentation</vt:lpstr>
      <vt:lpstr>PowerPoint Presentation</vt:lpstr>
      <vt:lpstr>GLOBAL GRANTS</vt:lpstr>
      <vt:lpstr>HOW TO FIND ROTARY PARTNERS  FOR GLOBAL GRANTS</vt:lpstr>
      <vt:lpstr>GLOBAL GRANTS</vt:lpstr>
      <vt:lpstr>AREAS OF FOCUS</vt:lpstr>
      <vt:lpstr>ROTARY FOUNDATION MATCHING FUNDS</vt:lpstr>
      <vt:lpstr>ROTARY FOUNDATION MATCHING FUNDS</vt:lpstr>
      <vt:lpstr>ROTARY FOUNDATION MATCHING FUNDS</vt:lpstr>
      <vt:lpstr>STEPS FOR MONITORING AND EVALUATION PLAN </vt:lpstr>
      <vt:lpstr>EXAMPLES OF ROTARY FOUNDATION STANDARD MEASURES </vt:lpstr>
      <vt:lpstr>EXAMPLES OF ROTARY FOUNDATION STANDARD MEASURES </vt:lpstr>
      <vt:lpstr>PowerPoint Presentation</vt:lpstr>
      <vt:lpstr>GLOBAL GRANT QUALIFICATIONS &amp; RULES</vt:lpstr>
      <vt:lpstr>FINANCING GUIDELINES </vt:lpstr>
      <vt:lpstr>GLOBAL GRANT QUALIFICATIONS &amp; RULES</vt:lpstr>
      <vt:lpstr>LETTER OF COMMITMENT </vt:lpstr>
      <vt:lpstr>LETTER OF COMMITMENT - continued </vt:lpstr>
      <vt:lpstr>GLOBAL GRANT SCHOLARSHIP</vt:lpstr>
      <vt:lpstr>GLOBAL GRANT VOCATIONAL TRAINING TEAM</vt:lpstr>
      <vt:lpstr>Grant Management </vt:lpstr>
      <vt:lpstr>Grant Documentation</vt:lpstr>
      <vt:lpstr>Reporting</vt:lpstr>
      <vt:lpstr>CHANGES EFFECTIVE 1/1/2018</vt:lpstr>
      <vt:lpstr>RESOURCES</vt:lpstr>
      <vt:lpstr>TRF MOU SIGNING </vt:lpstr>
      <vt:lpstr>HOW TO WRITE A GLOBAL GRANT </vt:lpstr>
      <vt:lpstr>PowerPoint Presentation</vt:lpstr>
      <vt:lpstr>PowerPoint Presentation</vt:lpstr>
    </vt:vector>
  </TitlesOfParts>
  <Company>Rotary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Database Functional Overview</dc:title>
  <dc:creator>Simone Webb</dc:creator>
  <cp:lastModifiedBy>Helen Maxwell</cp:lastModifiedBy>
  <cp:revision>1631</cp:revision>
  <cp:lastPrinted>2019-02-19T15:37:39Z</cp:lastPrinted>
  <dcterms:created xsi:type="dcterms:W3CDTF">2007-01-17T18:13:17Z</dcterms:created>
  <dcterms:modified xsi:type="dcterms:W3CDTF">2019-03-14T14:37:26Z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0x01010028A418DE731D6841B2AF3B486D621B96</vt:lpwstr>
  </property>
</Properties>
</file>