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3CBD-6606-4903-9703-4769A3B34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961708"/>
          </a:xfrm>
        </p:spPr>
        <p:txBody>
          <a:bodyPr/>
          <a:lstStyle/>
          <a:p>
            <a:r>
              <a:rPr lang="en-US" b="1" dirty="0"/>
              <a:t>Engagement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375E6-3424-42A4-BC58-06C2CF5B748A}"/>
              </a:ext>
            </a:extLst>
          </p:cNvPr>
          <p:cNvSpPr/>
          <p:nvPr/>
        </p:nvSpPr>
        <p:spPr>
          <a:xfrm>
            <a:off x="684212" y="3056331"/>
            <a:ext cx="89063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engagement means?</a:t>
            </a:r>
          </a:p>
          <a:p>
            <a:r>
              <a:rPr lang="en-US" sz="2400" b="1" dirty="0"/>
              <a:t>engaged. Engaged means fully occupied or </a:t>
            </a:r>
            <a:r>
              <a:rPr lang="en-US" sz="2400" b="1" u="sng" dirty="0"/>
              <a:t>having your full attention.</a:t>
            </a:r>
            <a:r>
              <a:rPr lang="en-US" sz="2400" b="1" dirty="0"/>
              <a:t> An engaged reader really focuses on the words and </a:t>
            </a:r>
            <a:r>
              <a:rPr lang="en-US" sz="2400" b="1" u="sng" dirty="0"/>
              <a:t>maybe even jots down questions or comments </a:t>
            </a:r>
            <a:r>
              <a:rPr lang="en-US" sz="2400" b="1" dirty="0"/>
              <a:t>in the pages' margins. ... You can see this meaning in the word's origin, the French word </a:t>
            </a:r>
            <a:r>
              <a:rPr lang="en-US" sz="2400" b="1" dirty="0" err="1"/>
              <a:t>engagier</a:t>
            </a:r>
            <a:r>
              <a:rPr lang="en-US" sz="2400" b="1" dirty="0"/>
              <a:t>, meaning </a:t>
            </a:r>
            <a:r>
              <a:rPr lang="en-US" sz="2400" b="1" u="sng" dirty="0"/>
              <a:t>"to pledge."</a:t>
            </a:r>
          </a:p>
        </p:txBody>
      </p:sp>
    </p:spTree>
    <p:extLst>
      <p:ext uri="{BB962C8B-B14F-4D97-AF65-F5344CB8AC3E}">
        <p14:creationId xmlns:p14="http://schemas.microsoft.com/office/powerpoint/2010/main" val="292560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8F9B19-C8A2-48CA-B22D-B17A69038973}"/>
              </a:ext>
            </a:extLst>
          </p:cNvPr>
          <p:cNvSpPr txBox="1"/>
          <p:nvPr/>
        </p:nvSpPr>
        <p:spPr>
          <a:xfrm>
            <a:off x="425302" y="520995"/>
            <a:ext cx="114831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 Lessons</a:t>
            </a:r>
          </a:p>
          <a:p>
            <a:r>
              <a:rPr lang="en-US" sz="3200" dirty="0"/>
              <a:t>	- Not everyone wants to be fully engaged…</a:t>
            </a:r>
          </a:p>
          <a:p>
            <a:r>
              <a:rPr lang="en-US" sz="3200" dirty="0"/>
              <a:t>		- and that’s OK. Focus on those who do</a:t>
            </a:r>
          </a:p>
          <a:p>
            <a:r>
              <a:rPr lang="en-US" sz="3200" dirty="0"/>
              <a:t>	</a:t>
            </a:r>
          </a:p>
          <a:p>
            <a:r>
              <a:rPr lang="en-US" sz="3200" dirty="0"/>
              <a:t>	- People will engage when they see value</a:t>
            </a:r>
          </a:p>
          <a:p>
            <a:r>
              <a:rPr lang="en-US" sz="3200" dirty="0"/>
              <a:t>		- Its not their fault if they don’t see value</a:t>
            </a:r>
          </a:p>
          <a:p>
            <a:r>
              <a:rPr lang="en-US" sz="3200" dirty="0"/>
              <a:t>	</a:t>
            </a:r>
          </a:p>
          <a:p>
            <a:r>
              <a:rPr lang="en-US" sz="3200" dirty="0"/>
              <a:t>	- People will engaged when they are asked</a:t>
            </a:r>
          </a:p>
          <a:p>
            <a:r>
              <a:rPr lang="en-US" sz="3200" dirty="0"/>
              <a:t>		-  It’s not their fault if we don’t ask</a:t>
            </a:r>
          </a:p>
          <a:p>
            <a:endParaRPr lang="en-US" sz="3200" dirty="0"/>
          </a:p>
          <a:p>
            <a:r>
              <a:rPr lang="en-US" sz="3200" dirty="0"/>
              <a:t>	- Member engagement is a strategic plan not an act</a:t>
            </a:r>
          </a:p>
          <a:p>
            <a:r>
              <a:rPr lang="en-US" sz="3200" dirty="0"/>
              <a:t>		- Starts with vision then continues with leadership	</a:t>
            </a:r>
          </a:p>
        </p:txBody>
      </p:sp>
    </p:spTree>
    <p:extLst>
      <p:ext uri="{BB962C8B-B14F-4D97-AF65-F5344CB8AC3E}">
        <p14:creationId xmlns:p14="http://schemas.microsoft.com/office/powerpoint/2010/main" val="12752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126A-AEEC-484C-AA16-98454C70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91" y="234309"/>
            <a:ext cx="8534400" cy="1507067"/>
          </a:xfrm>
        </p:spPr>
        <p:txBody>
          <a:bodyPr/>
          <a:lstStyle/>
          <a:p>
            <a:r>
              <a:rPr lang="en-US" b="1" dirty="0"/>
              <a:t>We get engagement by: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18AC6-1DBA-4937-8F9A-498A05695225}"/>
              </a:ext>
            </a:extLst>
          </p:cNvPr>
          <p:cNvSpPr txBox="1"/>
          <p:nvPr/>
        </p:nvSpPr>
        <p:spPr>
          <a:xfrm>
            <a:off x="659219" y="987842"/>
            <a:ext cx="11018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3200" b="1" dirty="0"/>
              <a:t>Passport to “Rotary”</a:t>
            </a:r>
          </a:p>
          <a:p>
            <a:pPr marL="742950" lvl="1" indent="-285750">
              <a:buFontTx/>
              <a:buChar char="-"/>
            </a:pPr>
            <a:r>
              <a:rPr lang="en-US" sz="3200" dirty="0"/>
              <a:t>Gives everyone a role</a:t>
            </a:r>
          </a:p>
          <a:p>
            <a:pPr marL="742950" lvl="1" indent="-285750">
              <a:buFontTx/>
              <a:buChar char="-"/>
            </a:pPr>
            <a:r>
              <a:rPr lang="en-US" sz="3200" dirty="0"/>
              <a:t>Sets up members to be successful</a:t>
            </a:r>
          </a:p>
          <a:p>
            <a:pPr marL="742950" lvl="1" indent="-285750">
              <a:buFontTx/>
              <a:buChar char="-"/>
            </a:pPr>
            <a:r>
              <a:rPr lang="en-US" sz="3200" dirty="0"/>
              <a:t>Embraces our members and creates role exposure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b="1" dirty="0"/>
              <a:t>Spotlight Rotarian</a:t>
            </a:r>
          </a:p>
          <a:p>
            <a:pPr marL="742950" lvl="1" indent="-285750">
              <a:buFontTx/>
              <a:buChar char="-"/>
            </a:pPr>
            <a:r>
              <a:rPr lang="en-US" sz="3200" dirty="0"/>
              <a:t>Reminds people of their value</a:t>
            </a:r>
          </a:p>
          <a:p>
            <a:pPr marL="742950" lvl="1" indent="-285750">
              <a:buFontTx/>
              <a:buChar char="-"/>
            </a:pPr>
            <a:r>
              <a:rPr lang="en-US" sz="3200" dirty="0"/>
              <a:t>Creates the opportunity for camaraderie</a:t>
            </a:r>
          </a:p>
          <a:p>
            <a:pPr marL="742950" lvl="1" indent="-285750">
              <a:buFontTx/>
              <a:buChar char="-"/>
            </a:pPr>
            <a:r>
              <a:rPr lang="en-US" sz="3200" dirty="0"/>
              <a:t>Creates a fun “fraternity” among our IR members</a:t>
            </a:r>
          </a:p>
        </p:txBody>
      </p:sp>
    </p:spTree>
    <p:extLst>
      <p:ext uri="{BB962C8B-B14F-4D97-AF65-F5344CB8AC3E}">
        <p14:creationId xmlns:p14="http://schemas.microsoft.com/office/powerpoint/2010/main" val="3011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48B5-E240-4779-B918-3EFF67CE0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63DEDA-4709-4B65-BC04-EE2CEF99D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508174"/>
              </p:ext>
            </p:extLst>
          </p:nvPr>
        </p:nvGraphicFramePr>
        <p:xfrm>
          <a:off x="87489" y="49212"/>
          <a:ext cx="12017022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9143801" imgH="5143210" progId="AcroExch.Document.DC">
                  <p:embed/>
                </p:oleObj>
              </mc:Choice>
              <mc:Fallback>
                <p:oleObj name="Acrobat Document" r:id="rId3" imgW="9143801" imgH="51432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89" y="49212"/>
                        <a:ext cx="12017022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57BE-5A6B-4B21-A8C8-061BAA17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26" y="181145"/>
            <a:ext cx="8534400" cy="1507067"/>
          </a:xfrm>
        </p:spPr>
        <p:txBody>
          <a:bodyPr>
            <a:normAutofit/>
          </a:bodyPr>
          <a:lstStyle/>
          <a:p>
            <a:r>
              <a:rPr lang="en-US" b="1" dirty="0"/>
              <a:t>Recap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D9143-8E11-464E-841A-1511A7D5F30C}"/>
              </a:ext>
            </a:extLst>
          </p:cNvPr>
          <p:cNvSpPr txBox="1"/>
          <p:nvPr/>
        </p:nvSpPr>
        <p:spPr>
          <a:xfrm>
            <a:off x="637953" y="1467293"/>
            <a:ext cx="10143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sense of value and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Get everyone on the same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opportunities to bond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 with vision… not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consistent in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92866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</TotalTime>
  <Words>139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 3</vt:lpstr>
      <vt:lpstr>Slice</vt:lpstr>
      <vt:lpstr>Adobe Acrobat Document</vt:lpstr>
      <vt:lpstr>Engagement</vt:lpstr>
      <vt:lpstr>PowerPoint Presentation</vt:lpstr>
      <vt:lpstr>We get engagement by: </vt:lpstr>
      <vt:lpstr>PowerPoint Presentation</vt:lpstr>
      <vt:lpstr>Recap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</dc:title>
  <dc:creator>Campbell, Cedric</dc:creator>
  <cp:lastModifiedBy>Campbell, Cedric</cp:lastModifiedBy>
  <cp:revision>6</cp:revision>
  <dcterms:created xsi:type="dcterms:W3CDTF">2019-09-11T05:23:41Z</dcterms:created>
  <dcterms:modified xsi:type="dcterms:W3CDTF">2019-09-12T05:05:27Z</dcterms:modified>
</cp:coreProperties>
</file>