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20"/>
  </p:notesMasterIdLst>
  <p:handoutMasterIdLst>
    <p:handoutMasterId r:id="rId21"/>
  </p:handoutMasterIdLst>
  <p:sldIdLst>
    <p:sldId id="361" r:id="rId4"/>
    <p:sldId id="367" r:id="rId5"/>
    <p:sldId id="362" r:id="rId6"/>
    <p:sldId id="366" r:id="rId7"/>
    <p:sldId id="364" r:id="rId8"/>
    <p:sldId id="363" r:id="rId9"/>
    <p:sldId id="338" r:id="rId10"/>
    <p:sldId id="368" r:id="rId11"/>
    <p:sldId id="369" r:id="rId12"/>
    <p:sldId id="370" r:id="rId13"/>
    <p:sldId id="371" r:id="rId14"/>
    <p:sldId id="373" r:id="rId15"/>
    <p:sldId id="374" r:id="rId16"/>
    <p:sldId id="375" r:id="rId17"/>
    <p:sldId id="376" r:id="rId18"/>
    <p:sldId id="377" r:id="rId1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5DAA"/>
    <a:srgbClr val="FF7600"/>
    <a:srgbClr val="D91B5C"/>
    <a:srgbClr val="872175"/>
    <a:srgbClr val="009999"/>
    <a:srgbClr val="01B4E7"/>
    <a:srgbClr val="BCBDC0"/>
    <a:srgbClr val="E6E5D8"/>
    <a:srgbClr val="D9C8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7" autoAdjust="0"/>
    <p:restoredTop sz="81445" autoAdjust="0"/>
  </p:normalViewPr>
  <p:slideViewPr>
    <p:cSldViewPr>
      <p:cViewPr>
        <p:scale>
          <a:sx n="59" d="100"/>
          <a:sy n="59" d="100"/>
        </p:scale>
        <p:origin x="-1422" y="-246"/>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41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0"/>
                <a:cs typeface="ヒラギノ角ゴ Pro W3" charset="0"/>
              </a:defRPr>
            </a:lvl1pPr>
            <a:lvl2pPr marL="742950" indent="-285750" defTabSz="931863">
              <a:defRPr sz="2400">
                <a:solidFill>
                  <a:schemeClr val="tx1"/>
                </a:solidFill>
                <a:latin typeface="Arial" charset="0"/>
                <a:ea typeface="ヒラギノ角ゴ Pro W3" charset="0"/>
                <a:cs typeface="ヒラギノ角ゴ Pro W3" charset="0"/>
              </a:defRPr>
            </a:lvl2pPr>
            <a:lvl3pPr marL="1143000" indent="-228600" defTabSz="931863">
              <a:defRPr sz="2400">
                <a:solidFill>
                  <a:schemeClr val="tx1"/>
                </a:solidFill>
                <a:latin typeface="Arial" charset="0"/>
                <a:ea typeface="ヒラギノ角ゴ Pro W3" charset="0"/>
                <a:cs typeface="ヒラギノ角ゴ Pro W3" charset="0"/>
              </a:defRPr>
            </a:lvl3pPr>
            <a:lvl4pPr marL="1600200" indent="-228600" defTabSz="931863">
              <a:defRPr sz="2400">
                <a:solidFill>
                  <a:schemeClr val="tx1"/>
                </a:solidFill>
                <a:latin typeface="Arial" charset="0"/>
                <a:ea typeface="ヒラギノ角ゴ Pro W3" charset="0"/>
                <a:cs typeface="ヒラギノ角ゴ Pro W3" charset="0"/>
              </a:defRPr>
            </a:lvl4pPr>
            <a:lvl5pPr marL="2057400" indent="-228600" defTabSz="931863">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E13C1B3-30A5-2D4F-89A2-C88D12DA315A}" type="slidenum">
              <a:rPr lang="en-US" sz="1200"/>
              <a:pPr/>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a typeface="ヒラギノ角ゴ Pro W3"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look at the process for signing up online.  To sign up online as a Rotarian,</a:t>
            </a:r>
            <a:r>
              <a:rPr lang="en-US" baseline="0" dirty="0" smtClean="0"/>
              <a:t> simply click the “Give” button on Rotary’s website.</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10</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Once</a:t>
            </a:r>
            <a:r>
              <a:rPr lang="en-US" baseline="0" dirty="0" smtClean="0"/>
              <a:t> here you will choose the designation of your gift by clicking the “Give Now” button for your chosen designation.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11</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sign</a:t>
            </a:r>
            <a:r>
              <a:rPr lang="en-US" baseline="0" dirty="0" smtClean="0"/>
              <a:t> in if you have an account or register to create an online account.  Once signed in you may be asked to confirm your role if you hold various leadership roles within your club or district.  If so, simply choose a role and continue.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12</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can then choose your</a:t>
            </a:r>
            <a:r>
              <a:rPr lang="en-US" baseline="0" dirty="0" smtClean="0"/>
              <a:t> specific fund designation.  Keep in mind that for Annual Fund giving, Annual Fund – SHARE is the only designation that supports grants and activities chosen by clubs in your district.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13</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 the Gift Details</a:t>
            </a:r>
            <a:r>
              <a:rPr lang="en-US" baseline="0" dirty="0" smtClean="0"/>
              <a:t> page complete information such as the contribution amount.  Then simply choose the frequency from the drop-down menu.  You will then continue to the billing screen where you can enter your payment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14</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prefer to sign-up by mail you can use either the Rotary Direct paper form or the</a:t>
            </a:r>
            <a:r>
              <a:rPr lang="en-US" baseline="0" dirty="0" smtClean="0"/>
              <a:t> Foundation’s standard contribution form, both of which can be downloaded from Rotary.org.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15</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past RI President, Rick King once said, “Rotary is a great value.</a:t>
            </a:r>
            <a:r>
              <a:rPr lang="en-US" baseline="0" dirty="0" smtClean="0"/>
              <a:t>  It changes the course of human life.  It changes the life of every Rotary beneficiary, as well as the life of each Rotarian.”  </a:t>
            </a:r>
          </a:p>
          <a:p>
            <a:endParaRPr lang="en-US" baseline="0" dirty="0" smtClean="0"/>
          </a:p>
          <a:p>
            <a:r>
              <a:rPr lang="en-US" baseline="0" dirty="0" smtClean="0"/>
              <a:t>Thank you for all you do to change lives throughout the world.  Please consider enrolling in Rotary Direct so that your annual support will continue to change the lives of so many each and every year.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16</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The mission of The Rotary Foundation is to Enable Rotarians to Advance, World Understanding, Goodwill, and Peace through the Improvement of Health, the Support of Education and the Alleviation of Poverty.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accomplish this by fostering effective and sustainable projects around the world. We are looking to the future and incorporating projects within the 6 areas of focus bringing us closer to our mission while supporting the amazing work of Rotarians. Through OUR Foundation, we reach out to both our local and international communities enriching the lives of millions.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a:p>
        </p:txBody>
      </p:sp>
    </p:spTree>
    <p:extLst>
      <p:ext uri="{BB962C8B-B14F-4D97-AF65-F5344CB8AC3E}">
        <p14:creationId xmlns:p14="http://schemas.microsoft.com/office/powerpoint/2010/main" val="155303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dirty="0" smtClean="0"/>
              <a:t>We do this by</a:t>
            </a:r>
            <a:r>
              <a:rPr lang="en-US" baseline="0" dirty="0" smtClean="0"/>
              <a:t> funding Rotarian’s humanitarian projects through three types of grants.</a:t>
            </a:r>
          </a:p>
          <a:p>
            <a:pPr marL="0" indent="0">
              <a:buFont typeface="Wingdings" pitchFamily="2" charset="2"/>
              <a:buNone/>
            </a:pPr>
            <a:endParaRPr lang="en-US" dirty="0" smtClean="0"/>
          </a:p>
          <a:p>
            <a:pPr marL="171450" indent="-171450">
              <a:buFont typeface="Wingdings" pitchFamily="2" charset="2"/>
              <a:buChar char="§"/>
            </a:pPr>
            <a:r>
              <a:rPr lang="en-US" dirty="0" smtClean="0"/>
              <a:t>District grants are block grants that enable clubs and districts to address</a:t>
            </a:r>
            <a:r>
              <a:rPr lang="en-US" baseline="0" dirty="0" smtClean="0"/>
              <a:t> </a:t>
            </a:r>
            <a:r>
              <a:rPr lang="en-US" dirty="0" smtClean="0"/>
              <a:t>immediate needs in their communities and abroad.</a:t>
            </a:r>
          </a:p>
          <a:p>
            <a:pPr marL="171450" indent="-171450">
              <a:buFont typeface="Arial" pitchFamily="34" charset="0"/>
              <a:buChar char="•"/>
            </a:pPr>
            <a:r>
              <a:rPr lang="en-US"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Global grants offer clubs and districts opportunities to participate in strategically focused, high-impact activities. These grants fund large-scale international humanitarian projects, vocational training teams, and scholarships that have sustainable, measurable outcomes in one or more areas of focus.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3</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a:t>
            </a:r>
            <a:r>
              <a:rPr lang="en-US" baseline="0" dirty="0" smtClean="0"/>
              <a:t>Grants fund projects that fall within one or more of Rotary’s Six Areas of Focus.  These are:</a:t>
            </a:r>
          </a:p>
          <a:p>
            <a:endParaRPr lang="en-US" baseline="0" dirty="0" smtClean="0"/>
          </a:p>
          <a:p>
            <a:r>
              <a:rPr lang="en-US" baseline="0" dirty="0" smtClean="0"/>
              <a:t>-Peace and Conflict Prevention/Resolution</a:t>
            </a:r>
          </a:p>
          <a:p>
            <a:r>
              <a:rPr lang="en-US" baseline="0" dirty="0" smtClean="0"/>
              <a:t>-Disease Prevention and Treatment</a:t>
            </a:r>
          </a:p>
          <a:p>
            <a:r>
              <a:rPr lang="en-US" baseline="0" dirty="0" smtClean="0"/>
              <a:t>-Water and Sanitation</a:t>
            </a:r>
          </a:p>
          <a:p>
            <a:r>
              <a:rPr lang="en-US" baseline="0" dirty="0" smtClean="0"/>
              <a:t>-Maternal and Child Health</a:t>
            </a:r>
          </a:p>
          <a:p>
            <a:r>
              <a:rPr lang="en-US" baseline="0" dirty="0" smtClean="0"/>
              <a:t>-Basic Education and Literacy</a:t>
            </a:r>
          </a:p>
          <a:p>
            <a:r>
              <a:rPr lang="en-US" baseline="0" dirty="0" smtClean="0"/>
              <a:t>-Economic and Community Development</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4</a:t>
            </a:fld>
            <a:endParaRPr lang="en-US"/>
          </a:p>
        </p:txBody>
      </p:sp>
    </p:spTree>
    <p:extLst>
      <p:ext uri="{BB962C8B-B14F-4D97-AF65-F5344CB8AC3E}">
        <p14:creationId xmlns:p14="http://schemas.microsoft.com/office/powerpoint/2010/main" val="372646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smtClean="0">
                <a:solidFill>
                  <a:schemeClr val="tx1"/>
                </a:solidFill>
                <a:effectLst/>
                <a:latin typeface="Arial" pitchFamily="-107" charset="0"/>
                <a:ea typeface="ヒラギノ角ゴ Pro W3" pitchFamily="-107" charset="-128"/>
                <a:cs typeface="ヒラギノ角ゴ Pro W3" pitchFamily="-107" charset="-128"/>
              </a:rPr>
              <a:t>The Rotary Foundation</a:t>
            </a:r>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pPr eaLnBrk="0" fontAlgn="base" hangingPunct="0"/>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-Addresses </a:t>
            </a:r>
            <a:r>
              <a:rPr lang="en-US" sz="1200" i="1" u="sng" kern="1200" dirty="0" smtClean="0">
                <a:solidFill>
                  <a:schemeClr val="tx1"/>
                </a:solidFill>
                <a:effectLst/>
                <a:latin typeface="Arial" pitchFamily="-107" charset="0"/>
                <a:ea typeface="ヒラギノ角ゴ Pro W3" pitchFamily="-107" charset="-128"/>
                <a:cs typeface="ヒラギノ角ゴ Pro W3" pitchFamily="-107" charset="-128"/>
              </a:rPr>
              <a:t>all</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of the greatest educational and humanitarian needs</a:t>
            </a:r>
          </a:p>
          <a:p>
            <a:pPr eaLnBrk="0" fontAlgn="base" hangingPunct="0"/>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-Its world reach is </a:t>
            </a:r>
            <a:r>
              <a:rPr lang="en-US" sz="1200" i="1" u="sng" kern="1200" dirty="0" smtClean="0">
                <a:solidFill>
                  <a:schemeClr val="tx1"/>
                </a:solidFill>
                <a:effectLst/>
                <a:latin typeface="Arial" pitchFamily="-107" charset="0"/>
                <a:ea typeface="ヒラギノ角ゴ Pro W3" pitchFamily="-107" charset="-128"/>
                <a:cs typeface="ヒラギノ角ゴ Pro W3" pitchFamily="-107" charset="-128"/>
              </a:rPr>
              <a:t>greater than</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the United Nations</a:t>
            </a:r>
          </a:p>
          <a:p>
            <a:pPr eaLnBrk="0" fontAlgn="base" hangingPunct="0"/>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-We can go where politicians and religious groups cannot</a:t>
            </a:r>
          </a:p>
          <a:p>
            <a:pPr eaLnBrk="0" fontAlgn="base" hangingPunct="0"/>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pPr eaLnBrk="0" fontAlgn="base" hangingPunct="0"/>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The Annual Fund is the primary source of funding for the programs of The Rotary Foundation.  The Annual Fund is the cornerstone for these programs; for the beneficiaries, and why we give.  It is for the stories these programs permit us to tell.</a:t>
            </a:r>
          </a:p>
          <a:p>
            <a:pPr eaLnBrk="0" fontAlgn="base" hangingPunct="0"/>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For us to continue doing so much good in the world, it is necessary for </a:t>
            </a:r>
            <a:r>
              <a:rPr lang="en-US" sz="1200" b="1" kern="1200" dirty="0" smtClean="0">
                <a:solidFill>
                  <a:schemeClr val="tx1"/>
                </a:solidFill>
                <a:effectLst/>
                <a:latin typeface="Arial" pitchFamily="-107" charset="0"/>
                <a:ea typeface="ヒラギノ角ゴ Pro W3" pitchFamily="-107" charset="-128"/>
                <a:cs typeface="ヒラギノ角ゴ Pro W3" pitchFamily="-107" charset="-128"/>
              </a:rPr>
              <a:t>Every Rotarian</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to participate in the programs and to support our Foundation </a:t>
            </a:r>
            <a:r>
              <a:rPr lang="en-US" sz="1200" b="1" kern="1200" dirty="0" smtClean="0">
                <a:solidFill>
                  <a:schemeClr val="tx1"/>
                </a:solidFill>
                <a:effectLst/>
                <a:latin typeface="Arial" pitchFamily="-107" charset="0"/>
                <a:ea typeface="ヒラギノ角ゴ Pro W3" pitchFamily="-107" charset="-128"/>
                <a:cs typeface="ヒラギノ角ゴ Pro W3" pitchFamily="-107" charset="-128"/>
              </a:rPr>
              <a:t>Every Year.</a:t>
            </a:r>
          </a:p>
          <a:p>
            <a:pPr eaLnBrk="0" fontAlgn="base" hangingPunct="0"/>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pPr eaLnBrk="0" fontAlgn="base" hangingPunct="0"/>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If Rotary is to be there to:</a:t>
            </a:r>
          </a:p>
          <a:p>
            <a:pPr eaLnBrk="0" fontAlgn="base" hangingPunct="0"/>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Teach children to read, build wells, feed the hungry, care for the sick, shelter the poor; then </a:t>
            </a:r>
            <a:r>
              <a:rPr lang="en-US" sz="1200" b="1" kern="1200" dirty="0" smtClean="0">
                <a:solidFill>
                  <a:schemeClr val="tx1"/>
                </a:solidFill>
                <a:effectLst/>
                <a:latin typeface="Arial" pitchFamily="-107" charset="0"/>
                <a:ea typeface="ヒラギノ角ゴ Pro W3" pitchFamily="-107" charset="-128"/>
                <a:cs typeface="ヒラギノ角ゴ Pro W3" pitchFamily="-107" charset="-128"/>
              </a:rPr>
              <a:t>Every Rotarian </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is invited to </a:t>
            </a:r>
            <a:r>
              <a:rPr lang="en-US" sz="1200" b="1" kern="1200" dirty="0" smtClean="0">
                <a:solidFill>
                  <a:schemeClr val="tx1"/>
                </a:solidFill>
                <a:effectLst/>
                <a:latin typeface="Arial" pitchFamily="-107" charset="0"/>
                <a:ea typeface="ヒラギノ角ゴ Pro W3" pitchFamily="-107" charset="-128"/>
                <a:cs typeface="ヒラギノ角ゴ Pro W3" pitchFamily="-107" charset="-128"/>
              </a:rPr>
              <a:t>support the Annual Fund with a personal contribution</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a:t>
            </a:r>
            <a:r>
              <a:rPr lang="en-US" sz="1200" b="1" kern="1200" dirty="0" smtClean="0">
                <a:solidFill>
                  <a:schemeClr val="tx1"/>
                </a:solidFill>
                <a:effectLst/>
                <a:latin typeface="Arial" pitchFamily="-107" charset="0"/>
                <a:ea typeface="ヒラギノ角ゴ Pro W3" pitchFamily="-107" charset="-128"/>
                <a:cs typeface="ヒラギノ角ゴ Pro W3" pitchFamily="-107" charset="-128"/>
              </a:rPr>
              <a:t>Every Year.</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5</a:t>
            </a:fld>
            <a:endParaRPr lang="en-US"/>
          </a:p>
        </p:txBody>
      </p:sp>
    </p:spTree>
    <p:extLst>
      <p:ext uri="{BB962C8B-B14F-4D97-AF65-F5344CB8AC3E}">
        <p14:creationId xmlns:p14="http://schemas.microsoft.com/office/powerpoint/2010/main" val="369706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cs typeface="Times New Roman" pitchFamily="18" charset="0"/>
              </a:rPr>
              <a:t>Fifty percent (50%) of all </a:t>
            </a:r>
            <a:r>
              <a:rPr lang="en-US" sz="1200" b="1" i="1" dirty="0" smtClean="0">
                <a:cs typeface="Times New Roman" pitchFamily="18" charset="0"/>
              </a:rPr>
              <a:t>Annual Fund – SHARE</a:t>
            </a:r>
            <a:r>
              <a:rPr lang="en-US" sz="1200" dirty="0" smtClean="0">
                <a:cs typeface="Times New Roman" pitchFamily="18" charset="0"/>
              </a:rPr>
              <a:t> contributions come back to our district through District Designated Funds (DDF) in three years to spend on educational and humanitarian activities chosen by us; even grants that may be used for projects in our local community. </a:t>
            </a:r>
          </a:p>
          <a:p>
            <a:pPr>
              <a:lnSpc>
                <a:spcPct val="80000"/>
              </a:lnSpc>
            </a:pPr>
            <a:r>
              <a:rPr lang="en-US" sz="1200" dirty="0" smtClean="0">
                <a:cs typeface="Times New Roman" pitchFamily="18" charset="0"/>
              </a:rPr>
              <a:t>The other 50% goes to the World Fund and is used to fund other Foundation programs in which we can participate, and is the source of matching funds we receive from our Foundation to implement some of our international projects. </a:t>
            </a:r>
          </a:p>
          <a:p>
            <a:pPr>
              <a:lnSpc>
                <a:spcPct val="80000"/>
              </a:lnSpc>
            </a:pPr>
            <a:endParaRPr lang="en-US" sz="1200" dirty="0" smtClean="0"/>
          </a:p>
          <a:p>
            <a:pPr>
              <a:lnSpc>
                <a:spcPct val="80000"/>
              </a:lnSpc>
            </a:pPr>
            <a:r>
              <a:rPr lang="en-US" sz="1200" dirty="0" smtClean="0"/>
              <a:t>So the funds we have access to this year are a result of our contributions three years ago. </a:t>
            </a:r>
          </a:p>
          <a:p>
            <a:pPr>
              <a:lnSpc>
                <a:spcPct val="80000"/>
              </a:lnSpc>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6</a:t>
            </a:fld>
            <a:endParaRPr lang="en-US"/>
          </a:p>
        </p:txBody>
      </p:sp>
    </p:spTree>
    <p:extLst>
      <p:ext uri="{BB962C8B-B14F-4D97-AF65-F5344CB8AC3E}">
        <p14:creationId xmlns:p14="http://schemas.microsoft.com/office/powerpoint/2010/main" val="383729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One of the best ways to support the Annual Fund is through the Foundation’s recurring giving option called Rotary Direct.  Rotary Direct saves time, money, and lives through your generous contributions by allowing you to have a credit card or debit</a:t>
            </a: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 card</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charged on a monthly, quarterly or annual basis.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7</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And you can show increased support by giving at a level</a:t>
            </a:r>
            <a:r>
              <a:rPr lang="en-US" baseline="0" dirty="0" smtClean="0"/>
              <a:t> to qualify for Paul Harris Society.  Paul Harris Society is a recognition that recognizes individuals who commit to contributing $1,000 or more every year to the Annual Fund, PolioPlus or an Approved Foundation Grant.  Rotary Direct makes fulfilling this commitment each year easy by allowing you to be charged a US$84 contribution each month.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8</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Regardless</a:t>
            </a:r>
            <a:r>
              <a:rPr lang="en-US" baseline="0" dirty="0" smtClean="0"/>
              <a:t> of the recurring contribution amount you choose, </a:t>
            </a:r>
            <a:r>
              <a:rPr lang="en-US" dirty="0" smtClean="0"/>
              <a:t>Rotary makes it easy to sign up for Rotary Direct</a:t>
            </a:r>
            <a:r>
              <a:rPr lang="en-US" baseline="0" dirty="0" smtClean="0"/>
              <a:t> by providing the ability to sign up both online and using paper contribution forms.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9</a:t>
            </a:fld>
            <a:endParaRPr lang="en-US"/>
          </a:p>
        </p:txBody>
      </p:sp>
    </p:spTree>
    <p:extLst>
      <p:ext uri="{BB962C8B-B14F-4D97-AF65-F5344CB8AC3E}">
        <p14:creationId xmlns:p14="http://schemas.microsoft.com/office/powerpoint/2010/main" val="84299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4394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8648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786632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85703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1109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63821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495548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922151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23035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20144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18176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6165126"/>
            <a:ext cx="1371600" cy="514350"/>
          </a:xfrm>
          <a:prstGeom prst="rect">
            <a:avLst/>
          </a:prstGeom>
        </p:spPr>
      </p:pic>
      <p:pic>
        <p:nvPicPr>
          <p:cNvPr id="5" name="Picture 4" descr="wh-rev.eps"/>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 id="2147483713"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jpe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5" name="Picture 2" descr="U:\Temporary\Travel\Presentations\pictures\rotary.direc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220200" cy="5994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063" y="4648200"/>
            <a:ext cx="9244263" cy="990600"/>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0"/>
          <p:cNvSpPr txBox="1">
            <a:spLocks noChangeArrowheads="1"/>
          </p:cNvSpPr>
          <p:nvPr/>
        </p:nvSpPr>
        <p:spPr>
          <a:xfrm>
            <a:off x="2667000" y="4800600"/>
            <a:ext cx="6858000" cy="2209800"/>
          </a:xfrm>
          <a:prstGeom prst="rect">
            <a:avLst/>
          </a:prstGeom>
          <a:noFill/>
          <a:effectLst/>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2400"/>
              </a:spcAft>
              <a:buFontTx/>
              <a:buNone/>
            </a:pPr>
            <a:r>
              <a:rPr lang="en-US" sz="4400" dirty="0" smtClean="0">
                <a:solidFill>
                  <a:schemeClr val="bg1"/>
                </a:solidFill>
                <a:latin typeface="Arial Narrow Bold"/>
                <a:ea typeface="ヒラギノ角ゴ Pro W3" charset="0"/>
                <a:cs typeface="Arial Narrow Bold"/>
              </a:rPr>
              <a:t>ROTARY DIRECT</a:t>
            </a:r>
          </a:p>
        </p:txBody>
      </p:sp>
    </p:spTree>
    <p:extLst>
      <p:ext uri="{BB962C8B-B14F-4D97-AF65-F5344CB8AC3E}">
        <p14:creationId xmlns:p14="http://schemas.microsoft.com/office/powerpoint/2010/main" val="31686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SIGN UP FOR ROTARY DIRECT ONLINE</a:t>
            </a:r>
            <a:endParaRPr lang="en-US"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53" b="-5601"/>
          <a:stretch/>
        </p:blipFill>
        <p:spPr bwMode="auto">
          <a:xfrm>
            <a:off x="1676400" y="1097280"/>
            <a:ext cx="7467600"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153399" y="1524000"/>
            <a:ext cx="770021" cy="53340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21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CHOOSE A GIFT DESIGNATION</a:t>
            </a:r>
            <a:endParaRPr lang="en-US" sz="40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20" b="-3220"/>
          <a:stretch/>
        </p:blipFill>
        <p:spPr bwMode="auto">
          <a:xfrm>
            <a:off x="1828800" y="1082842"/>
            <a:ext cx="6934200" cy="533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7400" y="3886199"/>
            <a:ext cx="914400" cy="517295"/>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77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SIGN IN OR CREATE AN ACCOUNT</a:t>
            </a:r>
            <a:endParaRPr lang="en-US" sz="40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41" t="13685" r="6042" b="-42142"/>
          <a:stretch/>
        </p:blipFill>
        <p:spPr bwMode="auto">
          <a:xfrm>
            <a:off x="12032" y="1295400"/>
            <a:ext cx="8446168" cy="741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95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CHOOSE DESIGNATION DETAILS</a:t>
            </a:r>
            <a:endParaRPr lang="en-US" sz="4000" dirty="0"/>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579" t="-10335" r="25579" b="10335"/>
          <a:stretch/>
        </p:blipFill>
        <p:spPr bwMode="auto">
          <a:xfrm>
            <a:off x="-228600" y="609599"/>
            <a:ext cx="7703510" cy="592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343400" y="5864320"/>
            <a:ext cx="1752600" cy="65532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81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93" t="-11396" r="25093" b="11396"/>
          <a:stretch/>
        </p:blipFill>
        <p:spPr bwMode="auto">
          <a:xfrm>
            <a:off x="0" y="457200"/>
            <a:ext cx="8001000" cy="615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z="4000" dirty="0" smtClean="0"/>
              <a:t>ENTER GIFT DETAILS</a:t>
            </a:r>
            <a:endParaRPr lang="en-US" sz="4000" dirty="0"/>
          </a:p>
        </p:txBody>
      </p:sp>
      <p:sp>
        <p:nvSpPr>
          <p:cNvPr id="4" name="Rectangle 3"/>
          <p:cNvSpPr/>
          <p:nvPr/>
        </p:nvSpPr>
        <p:spPr>
          <a:xfrm>
            <a:off x="2869532" y="4764505"/>
            <a:ext cx="1104900" cy="65532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334000" y="5921398"/>
            <a:ext cx="1523999" cy="479402"/>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4962659" y="4873576"/>
            <a:ext cx="3790681" cy="460424"/>
          </a:xfrm>
          <a:prstGeom prst="rect">
            <a:avLst/>
          </a:prstGeom>
          <a:solidFill>
            <a:srgbClr val="0070C0"/>
          </a:solidFill>
          <a:ln w="9525">
            <a:solidFill>
              <a:schemeClr val="tx1"/>
            </a:solidFill>
            <a:round/>
            <a:headEnd type="none" w="sm" len="sm"/>
            <a:tailEnd type="none" w="sm" len="sm"/>
          </a:ln>
        </p:spPr>
        <p:txBody>
          <a:bodyPr/>
          <a:lstStyle/>
          <a:p>
            <a:r>
              <a:rPr lang="en-US" sz="2800" dirty="0">
                <a:latin typeface="Book Antiqua" charset="0"/>
              </a:rPr>
              <a:t>         </a:t>
            </a:r>
            <a:r>
              <a:rPr lang="en-US" sz="2800" b="1" dirty="0">
                <a:solidFill>
                  <a:schemeClr val="bg1"/>
                </a:solidFill>
                <a:latin typeface="Book Antiqua" charset="0"/>
              </a:rPr>
              <a:t>Rotary Direct</a:t>
            </a:r>
          </a:p>
        </p:txBody>
      </p:sp>
      <p:sp>
        <p:nvSpPr>
          <p:cNvPr id="8" name="Left Arrow 7"/>
          <p:cNvSpPr>
            <a:spLocks noChangeArrowheads="1"/>
          </p:cNvSpPr>
          <p:nvPr/>
        </p:nvSpPr>
        <p:spPr bwMode="auto">
          <a:xfrm>
            <a:off x="3882732" y="4876800"/>
            <a:ext cx="917868" cy="454463"/>
          </a:xfrm>
          <a:prstGeom prst="leftArrow">
            <a:avLst>
              <a:gd name="adj1" fmla="val 50000"/>
              <a:gd name="adj2" fmla="val 50024"/>
            </a:avLst>
          </a:prstGeom>
          <a:solidFill>
            <a:srgbClr val="0070C0"/>
          </a:solidFill>
          <a:ln w="9525">
            <a:solidFill>
              <a:schemeClr val="tx1"/>
            </a:solidFill>
            <a:round/>
            <a:headEnd type="none" w="sm" len="sm"/>
            <a:tailEnd type="none" w="sm" len="sm"/>
          </a:ln>
        </p:spPr>
        <p:txBody>
          <a:bodyPr/>
          <a:lstStyle/>
          <a:p>
            <a:endParaRPr lang="en-US"/>
          </a:p>
        </p:txBody>
      </p:sp>
    </p:spTree>
    <p:extLst>
      <p:ext uri="{BB962C8B-B14F-4D97-AF65-F5344CB8AC3E}">
        <p14:creationId xmlns:p14="http://schemas.microsoft.com/office/powerpoint/2010/main" val="70077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SIGN UP BY MAIL</a:t>
            </a:r>
            <a:endParaRPr lang="en-US" sz="4000" dirty="0"/>
          </a:p>
        </p:txBody>
      </p:sp>
      <p:pic>
        <p:nvPicPr>
          <p:cNvPr id="9" name="Picture 2" descr="C:\Users\greenhor\Desktop\TRF_RotaryDirectHandout_EN12.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9600" y="1219200"/>
            <a:ext cx="3593258" cy="4648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p:cNvSpPr txBox="1">
            <a:spLocks noChangeArrowheads="1"/>
          </p:cNvSpPr>
          <p:nvPr/>
        </p:nvSpPr>
        <p:spPr bwMode="auto">
          <a:xfrm>
            <a:off x="1543079" y="5867400"/>
            <a:ext cx="63626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dirty="0" smtClean="0">
                <a:solidFill>
                  <a:srgbClr val="0070C0"/>
                </a:solidFill>
                <a:latin typeface="Book Antiqua" charset="0"/>
              </a:rPr>
              <a:t>Download from rotary.org</a:t>
            </a:r>
            <a:endParaRPr lang="en-US" sz="4000" b="1" dirty="0">
              <a:solidFill>
                <a:srgbClr val="0070C0"/>
              </a:solidFill>
              <a:latin typeface="Book Antiqua" charset="0"/>
            </a:endParaRPr>
          </a:p>
        </p:txBody>
      </p:sp>
      <p:pic>
        <p:nvPicPr>
          <p:cNvPr id="6" name="Picture 3" descr="C:\Users\greenhor\Desktop\123en (3)_Page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98" y="1295400"/>
            <a:ext cx="3733802" cy="483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7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133600"/>
            <a:ext cx="8242962" cy="1938992"/>
          </a:xfrm>
          <a:prstGeom prst="rect">
            <a:avLst/>
          </a:prstGeom>
          <a:noFill/>
        </p:spPr>
        <p:txBody>
          <a:bodyPr wrap="none" rtlCol="0">
            <a:spAutoFit/>
          </a:bodyPr>
          <a:lstStyle/>
          <a:p>
            <a:r>
              <a:rPr lang="en-US" dirty="0" smtClean="0"/>
              <a:t>“Rotary is a great value.  It changes the course of human</a:t>
            </a:r>
          </a:p>
          <a:p>
            <a:r>
              <a:rPr lang="en-US" dirty="0" smtClean="0"/>
              <a:t>life.  It changes the life of every Rotary beneficiary, as </a:t>
            </a:r>
          </a:p>
          <a:p>
            <a:r>
              <a:rPr lang="en-US" dirty="0"/>
              <a:t>w</a:t>
            </a:r>
            <a:r>
              <a:rPr lang="en-US" dirty="0" smtClean="0"/>
              <a:t>ell as the life of each Rotarian”</a:t>
            </a:r>
          </a:p>
          <a:p>
            <a:endParaRPr lang="en-US" dirty="0"/>
          </a:p>
          <a:p>
            <a:r>
              <a:rPr lang="en-US" dirty="0" smtClean="0"/>
              <a:t>		- Richard D. King, Past RI President, 2001-02</a:t>
            </a:r>
            <a:endParaRPr lang="en-US" dirty="0"/>
          </a:p>
        </p:txBody>
      </p:sp>
    </p:spTree>
    <p:extLst>
      <p:ext uri="{BB962C8B-B14F-4D97-AF65-F5344CB8AC3E}">
        <p14:creationId xmlns:p14="http://schemas.microsoft.com/office/powerpoint/2010/main" val="340172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THE ROTARY FOUNDATION : MISSION</a:t>
            </a:r>
            <a:endParaRPr lang="en-US" sz="2800" dirty="0"/>
          </a:p>
        </p:txBody>
      </p:sp>
      <p:pic>
        <p:nvPicPr>
          <p:cNvPr id="1026" name="Picture 2" descr="U:\Temporary\Travel\Presentations\pictures\20050126_TH_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3581400" y="4218581"/>
            <a:ext cx="5241119" cy="1569660"/>
          </a:xfrm>
          <a:prstGeom prst="rect">
            <a:avLst/>
          </a:prstGeom>
          <a:solidFill>
            <a:schemeClr val="tx1">
              <a:lumMod val="40000"/>
              <a:lumOff val="60000"/>
              <a:alpha val="93000"/>
            </a:schemeClr>
          </a:solidFill>
          <a:ln w="9525">
            <a:noFill/>
            <a:miter lim="800000"/>
            <a:headEnd/>
            <a:tailEnd/>
          </a:ln>
          <a:extLst/>
        </p:spPr>
        <p:txBody>
          <a:bodyPr wrap="square">
            <a:spAutoFit/>
          </a:bodyPr>
          <a:lstStyle>
            <a:lvl1pPr marL="342900" indent="-342900" eaLnBrk="0" hangingPunct="0">
              <a:defRPr sz="3200">
                <a:solidFill>
                  <a:schemeClr val="bg1"/>
                </a:solidFill>
                <a:latin typeface="Georgia" pitchFamily="18" charset="0"/>
                <a:cs typeface="Arial" charset="0"/>
              </a:defRPr>
            </a:lvl1pPr>
            <a:lvl2pPr marL="742950" indent="-285750" eaLnBrk="0" hangingPunct="0">
              <a:defRPr sz="3200">
                <a:solidFill>
                  <a:schemeClr val="bg1"/>
                </a:solidFill>
                <a:latin typeface="Georgia" pitchFamily="18" charset="0"/>
                <a:cs typeface="Arial" charset="0"/>
              </a:defRPr>
            </a:lvl2pPr>
            <a:lvl3pPr marL="1143000" indent="-228600" eaLnBrk="0" hangingPunct="0">
              <a:defRPr sz="3200">
                <a:solidFill>
                  <a:schemeClr val="bg1"/>
                </a:solidFill>
                <a:latin typeface="Georgia" pitchFamily="18" charset="0"/>
                <a:cs typeface="Arial" charset="0"/>
              </a:defRPr>
            </a:lvl3pPr>
            <a:lvl4pPr marL="1600200" indent="-228600" eaLnBrk="0" hangingPunct="0">
              <a:defRPr sz="3200">
                <a:solidFill>
                  <a:schemeClr val="bg1"/>
                </a:solidFill>
                <a:latin typeface="Georgia" pitchFamily="18" charset="0"/>
                <a:cs typeface="Arial" charset="0"/>
              </a:defRPr>
            </a:lvl4pPr>
            <a:lvl5pPr marL="2057400" indent="-228600" eaLnBrk="0" hangingPunct="0">
              <a:defRPr sz="3200">
                <a:solidFill>
                  <a:schemeClr val="bg1"/>
                </a:solidFill>
                <a:latin typeface="Georgia" pitchFamily="18" charset="0"/>
                <a:cs typeface="Arial" charset="0"/>
              </a:defRPr>
            </a:lvl5pPr>
            <a:lvl6pPr marL="2514600" indent="-228600" eaLnBrk="0" fontAlgn="base" hangingPunct="0">
              <a:spcBef>
                <a:spcPct val="40000"/>
              </a:spcBef>
              <a:spcAft>
                <a:spcPct val="0"/>
              </a:spcAft>
              <a:buClr>
                <a:srgbClr val="FFDA4E"/>
              </a:buClr>
              <a:buSzPct val="60000"/>
              <a:buChar char="•"/>
              <a:defRPr sz="3200">
                <a:solidFill>
                  <a:schemeClr val="bg1"/>
                </a:solidFill>
                <a:latin typeface="Georgia" pitchFamily="18" charset="0"/>
                <a:cs typeface="Arial" charset="0"/>
              </a:defRPr>
            </a:lvl6pPr>
            <a:lvl7pPr marL="2971800" indent="-228600" eaLnBrk="0" fontAlgn="base" hangingPunct="0">
              <a:spcBef>
                <a:spcPct val="40000"/>
              </a:spcBef>
              <a:spcAft>
                <a:spcPct val="0"/>
              </a:spcAft>
              <a:buClr>
                <a:srgbClr val="FFDA4E"/>
              </a:buClr>
              <a:buSzPct val="60000"/>
              <a:buChar char="•"/>
              <a:defRPr sz="3200">
                <a:solidFill>
                  <a:schemeClr val="bg1"/>
                </a:solidFill>
                <a:latin typeface="Georgia" pitchFamily="18" charset="0"/>
                <a:cs typeface="Arial" charset="0"/>
              </a:defRPr>
            </a:lvl7pPr>
            <a:lvl8pPr marL="3429000" indent="-228600" eaLnBrk="0" fontAlgn="base" hangingPunct="0">
              <a:spcBef>
                <a:spcPct val="40000"/>
              </a:spcBef>
              <a:spcAft>
                <a:spcPct val="0"/>
              </a:spcAft>
              <a:buClr>
                <a:srgbClr val="FFDA4E"/>
              </a:buClr>
              <a:buSzPct val="60000"/>
              <a:buChar char="•"/>
              <a:defRPr sz="3200">
                <a:solidFill>
                  <a:schemeClr val="bg1"/>
                </a:solidFill>
                <a:latin typeface="Georgia" pitchFamily="18" charset="0"/>
                <a:cs typeface="Arial" charset="0"/>
              </a:defRPr>
            </a:lvl8pPr>
            <a:lvl9pPr marL="3886200" indent="-228600" eaLnBrk="0" fontAlgn="base" hangingPunct="0">
              <a:spcBef>
                <a:spcPct val="40000"/>
              </a:spcBef>
              <a:spcAft>
                <a:spcPct val="0"/>
              </a:spcAft>
              <a:buClr>
                <a:srgbClr val="FFDA4E"/>
              </a:buClr>
              <a:buSzPct val="60000"/>
              <a:buChar char="•"/>
              <a:defRPr sz="3200">
                <a:solidFill>
                  <a:schemeClr val="bg1"/>
                </a:solidFill>
                <a:latin typeface="Georgia" pitchFamily="18" charset="0"/>
                <a:cs typeface="Arial" charset="0"/>
              </a:defRPr>
            </a:lvl9pPr>
          </a:lstStyle>
          <a:p>
            <a:pPr marL="457200" indent="-457200" eaLnBrk="1" hangingPunct="1">
              <a:buFont typeface="Arial" pitchFamily="34" charset="0"/>
              <a:buChar char="•"/>
            </a:pPr>
            <a:r>
              <a:rPr lang="en-US" dirty="0">
                <a:solidFill>
                  <a:srgbClr val="002060"/>
                </a:solidFill>
              </a:rPr>
              <a:t>World Understanding</a:t>
            </a:r>
          </a:p>
          <a:p>
            <a:pPr marL="457200" indent="-457200" eaLnBrk="1" hangingPunct="1">
              <a:buFont typeface="Arial" pitchFamily="34" charset="0"/>
              <a:buChar char="•"/>
            </a:pPr>
            <a:r>
              <a:rPr lang="en-US" dirty="0">
                <a:solidFill>
                  <a:srgbClr val="002060"/>
                </a:solidFill>
              </a:rPr>
              <a:t>Goodwill</a:t>
            </a:r>
          </a:p>
          <a:p>
            <a:pPr marL="457200" indent="-457200" eaLnBrk="1" hangingPunct="1">
              <a:buFont typeface="Arial" pitchFamily="34" charset="0"/>
              <a:buChar char="•"/>
            </a:pPr>
            <a:r>
              <a:rPr lang="en-US" dirty="0">
                <a:solidFill>
                  <a:srgbClr val="002060"/>
                </a:solidFill>
              </a:rPr>
              <a:t>Peace</a:t>
            </a:r>
          </a:p>
        </p:txBody>
      </p:sp>
    </p:spTree>
    <p:extLst>
      <p:ext uri="{BB962C8B-B14F-4D97-AF65-F5344CB8AC3E}">
        <p14:creationId xmlns:p14="http://schemas.microsoft.com/office/powerpoint/2010/main" val="29970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600" dirty="0" smtClean="0"/>
              <a:t>GRANTS</a:t>
            </a:r>
            <a:endParaRPr lang="en-US" sz="3600" dirty="0"/>
          </a:p>
        </p:txBody>
      </p:sp>
      <p:pic>
        <p:nvPicPr>
          <p:cNvPr id="8" name="Picture 3" descr="U:\Temporary\Travel\Presentations\pictures\crafter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33" t="-51471" r="333" b="42647"/>
          <a:stretch/>
        </p:blipFill>
        <p:spPr bwMode="auto">
          <a:xfrm>
            <a:off x="-76200" y="-1905000"/>
            <a:ext cx="9220200" cy="676656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6"/>
          <p:cNvSpPr>
            <a:spLocks noGrp="1"/>
          </p:cNvSpPr>
          <p:nvPr>
            <p:ph idx="1"/>
          </p:nvPr>
        </p:nvSpPr>
        <p:spPr>
          <a:xfrm>
            <a:off x="2590800" y="4999037"/>
            <a:ext cx="8229600" cy="4525963"/>
          </a:xfrm>
        </p:spPr>
        <p:txBody>
          <a:bodyPr/>
          <a:lstStyle/>
          <a:p>
            <a:r>
              <a:rPr lang="en-US" dirty="0" smtClean="0">
                <a:solidFill>
                  <a:srgbClr val="002060"/>
                </a:solidFill>
              </a:rPr>
              <a:t>District Grants</a:t>
            </a:r>
          </a:p>
          <a:p>
            <a:r>
              <a:rPr lang="en-US" dirty="0" smtClean="0">
                <a:solidFill>
                  <a:srgbClr val="002060"/>
                </a:solidFill>
              </a:rPr>
              <a:t>Global Grants</a:t>
            </a:r>
          </a:p>
        </p:txBody>
      </p:sp>
    </p:spTree>
    <p:extLst>
      <p:ext uri="{BB962C8B-B14F-4D97-AF65-F5344CB8AC3E}">
        <p14:creationId xmlns:p14="http://schemas.microsoft.com/office/powerpoint/2010/main" val="1320880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AREAS OF FOCUS</a:t>
            </a:r>
            <a:endParaRPr lang="en-US" sz="3600" dirty="0"/>
          </a:p>
        </p:txBody>
      </p:sp>
      <p:pic>
        <p:nvPicPr>
          <p:cNvPr id="9" name="Picture 2" descr="U:\Temporary\Travel\Presentations\pictures\withclothes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570" r="2570"/>
          <a:stretch/>
        </p:blipFill>
        <p:spPr bwMode="auto">
          <a:xfrm>
            <a:off x="381000" y="1211179"/>
            <a:ext cx="32004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2171" y="1431925"/>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02171" y="2230438"/>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02171" y="3028950"/>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02171" y="3829050"/>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02171" y="4627563"/>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2171" y="5426075"/>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48685" y="1219200"/>
            <a:ext cx="3199915" cy="830997"/>
          </a:xfrm>
          <a:prstGeom prst="rect">
            <a:avLst/>
          </a:prstGeom>
          <a:noFill/>
        </p:spPr>
        <p:txBody>
          <a:bodyPr wrap="none" rtlCol="0">
            <a:spAutoFit/>
          </a:bodyPr>
          <a:lstStyle/>
          <a:p>
            <a:r>
              <a:rPr lang="en-US" dirty="0" smtClean="0"/>
              <a:t>Peace and Conflict </a:t>
            </a:r>
          </a:p>
          <a:p>
            <a:r>
              <a:rPr lang="en-US" dirty="0" smtClean="0"/>
              <a:t>Prevention/Resolution</a:t>
            </a:r>
            <a:endParaRPr lang="en-US" dirty="0"/>
          </a:p>
        </p:txBody>
      </p:sp>
      <p:sp>
        <p:nvSpPr>
          <p:cNvPr id="13" name="TextBox 12"/>
          <p:cNvSpPr txBox="1"/>
          <p:nvPr/>
        </p:nvSpPr>
        <p:spPr>
          <a:xfrm>
            <a:off x="4724400" y="2103864"/>
            <a:ext cx="3456395" cy="830997"/>
          </a:xfrm>
          <a:prstGeom prst="rect">
            <a:avLst/>
          </a:prstGeom>
          <a:noFill/>
        </p:spPr>
        <p:txBody>
          <a:bodyPr wrap="none" rtlCol="0">
            <a:spAutoFit/>
          </a:bodyPr>
          <a:lstStyle/>
          <a:p>
            <a:r>
              <a:rPr lang="en-US" dirty="0" smtClean="0"/>
              <a:t>Disease Prevention and</a:t>
            </a:r>
          </a:p>
          <a:p>
            <a:r>
              <a:rPr lang="en-US" dirty="0" smtClean="0"/>
              <a:t>Treatment</a:t>
            </a:r>
            <a:endParaRPr lang="en-US" dirty="0"/>
          </a:p>
        </p:txBody>
      </p:sp>
      <p:sp>
        <p:nvSpPr>
          <p:cNvPr id="14" name="TextBox 13"/>
          <p:cNvSpPr txBox="1"/>
          <p:nvPr/>
        </p:nvSpPr>
        <p:spPr>
          <a:xfrm>
            <a:off x="4724400" y="3119735"/>
            <a:ext cx="3049040" cy="461665"/>
          </a:xfrm>
          <a:prstGeom prst="rect">
            <a:avLst/>
          </a:prstGeom>
          <a:noFill/>
        </p:spPr>
        <p:txBody>
          <a:bodyPr wrap="none" rtlCol="0">
            <a:spAutoFit/>
          </a:bodyPr>
          <a:lstStyle/>
          <a:p>
            <a:r>
              <a:rPr lang="en-US" dirty="0" smtClean="0"/>
              <a:t>Water and Sanitation</a:t>
            </a:r>
            <a:endParaRPr lang="en-US" dirty="0"/>
          </a:p>
        </p:txBody>
      </p:sp>
      <p:sp>
        <p:nvSpPr>
          <p:cNvPr id="15" name="TextBox 14"/>
          <p:cNvSpPr txBox="1"/>
          <p:nvPr/>
        </p:nvSpPr>
        <p:spPr>
          <a:xfrm>
            <a:off x="4724400" y="3881735"/>
            <a:ext cx="3748142" cy="461665"/>
          </a:xfrm>
          <a:prstGeom prst="rect">
            <a:avLst/>
          </a:prstGeom>
          <a:noFill/>
        </p:spPr>
        <p:txBody>
          <a:bodyPr wrap="none" rtlCol="0">
            <a:spAutoFit/>
          </a:bodyPr>
          <a:lstStyle/>
          <a:p>
            <a:r>
              <a:rPr lang="en-US" dirty="0" smtClean="0"/>
              <a:t>Maternal and Child Health</a:t>
            </a:r>
            <a:endParaRPr lang="en-US" dirty="0"/>
          </a:p>
        </p:txBody>
      </p:sp>
      <p:sp>
        <p:nvSpPr>
          <p:cNvPr id="16" name="TextBox 15"/>
          <p:cNvSpPr txBox="1"/>
          <p:nvPr/>
        </p:nvSpPr>
        <p:spPr>
          <a:xfrm>
            <a:off x="4800600" y="4503003"/>
            <a:ext cx="2993127" cy="830997"/>
          </a:xfrm>
          <a:prstGeom prst="rect">
            <a:avLst/>
          </a:prstGeom>
          <a:noFill/>
        </p:spPr>
        <p:txBody>
          <a:bodyPr wrap="none" rtlCol="0">
            <a:spAutoFit/>
          </a:bodyPr>
          <a:lstStyle/>
          <a:p>
            <a:r>
              <a:rPr lang="en-US" dirty="0" smtClean="0"/>
              <a:t>Basic Education and</a:t>
            </a:r>
          </a:p>
          <a:p>
            <a:r>
              <a:rPr lang="en-US" dirty="0" smtClean="0"/>
              <a:t>Literacy</a:t>
            </a:r>
            <a:endParaRPr lang="en-US" dirty="0"/>
          </a:p>
        </p:txBody>
      </p:sp>
      <p:sp>
        <p:nvSpPr>
          <p:cNvPr id="17" name="TextBox 16"/>
          <p:cNvSpPr txBox="1"/>
          <p:nvPr/>
        </p:nvSpPr>
        <p:spPr>
          <a:xfrm>
            <a:off x="4852639" y="5334000"/>
            <a:ext cx="3643946" cy="830997"/>
          </a:xfrm>
          <a:prstGeom prst="rect">
            <a:avLst/>
          </a:prstGeom>
          <a:noFill/>
        </p:spPr>
        <p:txBody>
          <a:bodyPr wrap="none" rtlCol="0">
            <a:spAutoFit/>
          </a:bodyPr>
          <a:lstStyle/>
          <a:p>
            <a:r>
              <a:rPr lang="en-US" dirty="0" smtClean="0"/>
              <a:t>Economic and</a:t>
            </a:r>
          </a:p>
          <a:p>
            <a:r>
              <a:rPr lang="en-US" dirty="0" smtClean="0"/>
              <a:t>Community Development</a:t>
            </a:r>
            <a:endParaRPr lang="en-US" dirty="0"/>
          </a:p>
        </p:txBody>
      </p:sp>
    </p:spTree>
    <p:extLst>
      <p:ext uri="{BB962C8B-B14F-4D97-AF65-F5344CB8AC3E}">
        <p14:creationId xmlns:p14="http://schemas.microsoft.com/office/powerpoint/2010/main" val="10033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EREY : EVERY ROTARIAN EVERY YEAR</a:t>
            </a:r>
            <a:endParaRPr lang="en-US" sz="2800" dirty="0"/>
          </a:p>
        </p:txBody>
      </p:sp>
      <p:pic>
        <p:nvPicPr>
          <p:cNvPr id="6" name="Picture 2" descr="U:\Temporary\Travel\Presentations\pictures\man.child.mo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086853"/>
            <a:ext cx="8686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7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724400"/>
            <a:ext cx="3124200" cy="1200329"/>
          </a:xfrm>
          <a:prstGeom prst="rect">
            <a:avLst/>
          </a:prstGeom>
        </p:spPr>
        <p:txBody>
          <a:bodyPr wrap="square">
            <a:spAutoFit/>
          </a:bodyPr>
          <a:lstStyle/>
          <a:p>
            <a:pPr marL="342900" indent="-342900">
              <a:buFontTx/>
              <a:buNone/>
              <a:defRPr/>
            </a:pPr>
            <a:r>
              <a:rPr lang="en-US" sz="3200" b="1" dirty="0">
                <a:solidFill>
                  <a:srgbClr val="0070C0"/>
                </a:solidFill>
                <a:latin typeface="Georgia" pitchFamily="18" charset="0"/>
              </a:rPr>
              <a:t>50% DDF</a:t>
            </a:r>
          </a:p>
          <a:p>
            <a:pPr marL="342900" indent="-342900">
              <a:buFontTx/>
              <a:buNone/>
              <a:defRPr/>
            </a:pPr>
            <a:r>
              <a:rPr lang="en-US" sz="2000" b="1" dirty="0">
                <a:solidFill>
                  <a:srgbClr val="0070C0"/>
                </a:solidFill>
                <a:latin typeface="Georgia" pitchFamily="18" charset="0"/>
              </a:rPr>
              <a:t>(District Designated Funds)</a:t>
            </a:r>
          </a:p>
        </p:txBody>
      </p:sp>
      <p:sp>
        <p:nvSpPr>
          <p:cNvPr id="7" name="Text Box 6"/>
          <p:cNvSpPr txBox="1">
            <a:spLocks noChangeArrowheads="1"/>
          </p:cNvSpPr>
          <p:nvPr/>
        </p:nvSpPr>
        <p:spPr bwMode="auto">
          <a:xfrm>
            <a:off x="5562600" y="4790182"/>
            <a:ext cx="27478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bg1"/>
                </a:solidFill>
                <a:latin typeface="Georgia" charset="0"/>
                <a:cs typeface="Arial" charset="0"/>
              </a:defRPr>
            </a:lvl1pPr>
            <a:lvl2pPr eaLnBrk="0" hangingPunct="0">
              <a:defRPr sz="3200">
                <a:solidFill>
                  <a:schemeClr val="bg1"/>
                </a:solidFill>
                <a:latin typeface="Georgia" charset="0"/>
                <a:cs typeface="Arial" charset="0"/>
              </a:defRPr>
            </a:lvl2pPr>
            <a:lvl3pPr eaLnBrk="0" hangingPunct="0">
              <a:defRPr sz="3200">
                <a:solidFill>
                  <a:schemeClr val="bg1"/>
                </a:solidFill>
                <a:latin typeface="Georgia" charset="0"/>
                <a:cs typeface="Arial" charset="0"/>
              </a:defRPr>
            </a:lvl3pPr>
            <a:lvl4pPr eaLnBrk="0" hangingPunct="0">
              <a:defRPr sz="3200">
                <a:solidFill>
                  <a:schemeClr val="bg1"/>
                </a:solidFill>
                <a:latin typeface="Georgia" charset="0"/>
                <a:cs typeface="Arial" charset="0"/>
              </a:defRPr>
            </a:lvl4pPr>
            <a:lvl5pPr eaLnBrk="0" hangingPunct="0">
              <a:defRPr sz="3200">
                <a:solidFill>
                  <a:schemeClr val="bg1"/>
                </a:solidFill>
                <a:latin typeface="Georgia" charset="0"/>
                <a:cs typeface="Arial" charset="0"/>
              </a:defRPr>
            </a:lvl5pPr>
            <a:lvl6pPr eaLnBrk="0" fontAlgn="base" hangingPunct="0">
              <a:spcBef>
                <a:spcPct val="40000"/>
              </a:spcBef>
              <a:spcAft>
                <a:spcPct val="0"/>
              </a:spcAft>
              <a:buClr>
                <a:srgbClr val="FFDA4E"/>
              </a:buClr>
              <a:buSzPct val="60000"/>
              <a:buChar char="•"/>
              <a:defRPr sz="3200">
                <a:solidFill>
                  <a:schemeClr val="bg1"/>
                </a:solidFill>
                <a:latin typeface="Georgia" charset="0"/>
                <a:cs typeface="Arial" charset="0"/>
              </a:defRPr>
            </a:lvl6pPr>
            <a:lvl7pPr eaLnBrk="0" fontAlgn="base" hangingPunct="0">
              <a:spcBef>
                <a:spcPct val="40000"/>
              </a:spcBef>
              <a:spcAft>
                <a:spcPct val="0"/>
              </a:spcAft>
              <a:buClr>
                <a:srgbClr val="FFDA4E"/>
              </a:buClr>
              <a:buSzPct val="60000"/>
              <a:buChar char="•"/>
              <a:defRPr sz="3200">
                <a:solidFill>
                  <a:schemeClr val="bg1"/>
                </a:solidFill>
                <a:latin typeface="Georgia" charset="0"/>
                <a:cs typeface="Arial" charset="0"/>
              </a:defRPr>
            </a:lvl7pPr>
            <a:lvl8pPr eaLnBrk="0" fontAlgn="base" hangingPunct="0">
              <a:spcBef>
                <a:spcPct val="40000"/>
              </a:spcBef>
              <a:spcAft>
                <a:spcPct val="0"/>
              </a:spcAft>
              <a:buClr>
                <a:srgbClr val="FFDA4E"/>
              </a:buClr>
              <a:buSzPct val="60000"/>
              <a:buChar char="•"/>
              <a:defRPr sz="3200">
                <a:solidFill>
                  <a:schemeClr val="bg1"/>
                </a:solidFill>
                <a:latin typeface="Georgia" charset="0"/>
                <a:cs typeface="Arial" charset="0"/>
              </a:defRPr>
            </a:lvl8pPr>
            <a:lvl9pPr eaLnBrk="0" fontAlgn="base" hangingPunct="0">
              <a:spcBef>
                <a:spcPct val="40000"/>
              </a:spcBef>
              <a:spcAft>
                <a:spcPct val="0"/>
              </a:spcAft>
              <a:buClr>
                <a:srgbClr val="FFDA4E"/>
              </a:buClr>
              <a:buSzPct val="60000"/>
              <a:buChar char="•"/>
              <a:defRPr sz="3200">
                <a:solidFill>
                  <a:schemeClr val="bg1"/>
                </a:solidFill>
                <a:latin typeface="Georgia" charset="0"/>
                <a:cs typeface="Arial" charset="0"/>
              </a:defRPr>
            </a:lvl9pPr>
          </a:lstStyle>
          <a:p>
            <a:pPr algn="ctr" eaLnBrk="1" hangingPunct="1">
              <a:buFontTx/>
              <a:buNone/>
              <a:defRPr/>
            </a:pPr>
            <a:r>
              <a:rPr lang="en-US" b="1" dirty="0" smtClean="0">
                <a:solidFill>
                  <a:srgbClr val="0070C0"/>
                </a:solidFill>
                <a:latin typeface="Georgia" pitchFamily="18" charset="0"/>
              </a:rPr>
              <a:t>50% </a:t>
            </a:r>
          </a:p>
          <a:p>
            <a:pPr algn="ctr" eaLnBrk="1" hangingPunct="1">
              <a:buFontTx/>
              <a:buNone/>
              <a:defRPr/>
            </a:pPr>
            <a:r>
              <a:rPr lang="en-US" b="1" dirty="0" smtClean="0">
                <a:solidFill>
                  <a:srgbClr val="0070C0"/>
                </a:solidFill>
                <a:latin typeface="Georgia" pitchFamily="18" charset="0"/>
              </a:rPr>
              <a:t>World Fund</a:t>
            </a:r>
          </a:p>
        </p:txBody>
      </p:sp>
      <p:sp>
        <p:nvSpPr>
          <p:cNvPr id="10" name="Title 3"/>
          <p:cNvSpPr>
            <a:spLocks noGrp="1"/>
          </p:cNvSpPr>
          <p:nvPr>
            <p:ph type="title"/>
          </p:nvPr>
        </p:nvSpPr>
        <p:spPr>
          <a:xfrm>
            <a:off x="457200" y="457200"/>
            <a:ext cx="6096000" cy="487362"/>
          </a:xfrm>
        </p:spPr>
        <p:txBody>
          <a:bodyPr/>
          <a:lstStyle/>
          <a:p>
            <a:r>
              <a:rPr lang="en-US" sz="3200" dirty="0" smtClean="0"/>
              <a:t>ANNUAL FUND – SHARE </a:t>
            </a:r>
            <a:endParaRPr lang="en-US" sz="3200" dirty="0"/>
          </a:p>
        </p:txBody>
      </p:sp>
      <p:pic>
        <p:nvPicPr>
          <p:cNvPr id="11" name="Picture 9" descr="\\RI-FS13\RotaryShared\BM Images\Brian King\New Areas of Focus Images\20090331_LK_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7293"/>
            <a:ext cx="5410200" cy="319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RI-FS13\RotaryShared\BM Images\Brian King\New Areas of Focus Images\DAF_SCHOOLS_LES_CAYES-25.jpg"/>
          <p:cNvPicPr>
            <a:picLocks noChangeAspect="1" noChangeArrowheads="1"/>
          </p:cNvPicPr>
          <p:nvPr/>
        </p:nvPicPr>
        <p:blipFill rotWithShape="1">
          <a:blip r:embed="rId4">
            <a:extLst>
              <a:ext uri="{28A0092B-C50C-407E-A947-70E740481C1C}">
                <a14:useLocalDpi xmlns:a14="http://schemas.microsoft.com/office/drawing/2010/main" val="0"/>
              </a:ext>
            </a:extLst>
          </a:blip>
          <a:srcRect l="-5397" r="5397"/>
          <a:stretch/>
        </p:blipFill>
        <p:spPr bwMode="auto">
          <a:xfrm>
            <a:off x="4389120" y="1376809"/>
            <a:ext cx="480060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01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Temporary\Travel\Presentations\pictures\rotary.direc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042737"/>
            <a:ext cx="9144000" cy="44436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sz="3200" dirty="0" smtClean="0"/>
              <a:t>RECURRING GIVING : ROTARY DIRECT</a:t>
            </a:r>
            <a:endParaRPr lang="en-US" sz="3200" dirty="0"/>
          </a:p>
        </p:txBody>
      </p:sp>
    </p:spTree>
    <p:extLst>
      <p:ext uri="{BB962C8B-B14F-4D97-AF65-F5344CB8AC3E}">
        <p14:creationId xmlns:p14="http://schemas.microsoft.com/office/powerpoint/2010/main" val="232262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ROTARY DIRECT FOR PAUL HARRIS SOCIETY</a:t>
            </a:r>
            <a:endParaRPr lang="en-US" sz="3200" dirty="0"/>
          </a:p>
        </p:txBody>
      </p:sp>
      <p:pic>
        <p:nvPicPr>
          <p:cNvPr id="6" name="Picture 5" descr="U:\Temporary\Travel\Presentations\pictures\20090331_LK_015.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403" b="7791"/>
          <a:stretch/>
        </p:blipFill>
        <p:spPr bwMode="auto">
          <a:xfrm>
            <a:off x="24063" y="1066801"/>
            <a:ext cx="9119937" cy="37337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9400" y="4800600"/>
            <a:ext cx="3810000" cy="2031325"/>
          </a:xfrm>
          <a:prstGeom prst="rect">
            <a:avLst/>
          </a:prstGeom>
        </p:spPr>
        <p:txBody>
          <a:bodyPr wrap="square">
            <a:spAutoFit/>
          </a:bodyPr>
          <a:lstStyle/>
          <a:p>
            <a:pPr marL="342900" indent="-342900">
              <a:lnSpc>
                <a:spcPct val="150000"/>
              </a:lnSpc>
              <a:buFontTx/>
              <a:buNone/>
              <a:defRPr/>
            </a:pPr>
            <a:r>
              <a:rPr lang="en-US" sz="2800" b="1" dirty="0" smtClean="0">
                <a:solidFill>
                  <a:srgbClr val="0070C0"/>
                </a:solidFill>
                <a:latin typeface="Georgia" pitchFamily="18" charset="0"/>
              </a:rPr>
              <a:t>US$ 84 </a:t>
            </a:r>
            <a:r>
              <a:rPr lang="en-US" sz="2800" b="1" dirty="0" smtClean="0">
                <a:solidFill>
                  <a:srgbClr val="0070C0"/>
                </a:solidFill>
                <a:latin typeface="Georgia" pitchFamily="18" charset="0"/>
              </a:rPr>
              <a:t>monthly</a:t>
            </a:r>
            <a:r>
              <a:rPr lang="en-US" sz="2800" b="1" dirty="0" smtClean="0">
                <a:solidFill>
                  <a:srgbClr val="0070C0"/>
                </a:solidFill>
                <a:latin typeface="Georgia" pitchFamily="18" charset="0"/>
              </a:rPr>
              <a:t>  </a:t>
            </a:r>
            <a:endParaRPr lang="en-US" sz="2800" b="1" dirty="0" smtClean="0">
              <a:solidFill>
                <a:srgbClr val="0070C0"/>
              </a:solidFill>
              <a:latin typeface="Georgia" pitchFamily="18" charset="0"/>
            </a:endParaRPr>
          </a:p>
          <a:p>
            <a:pPr marL="342900" indent="-342900">
              <a:lnSpc>
                <a:spcPct val="150000"/>
              </a:lnSpc>
              <a:buFontTx/>
              <a:buNone/>
              <a:defRPr/>
            </a:pPr>
            <a:r>
              <a:rPr lang="en-US" sz="2800" b="1" dirty="0" smtClean="0">
                <a:solidFill>
                  <a:srgbClr val="0070C0"/>
                </a:solidFill>
                <a:latin typeface="Georgia" pitchFamily="18" charset="0"/>
              </a:rPr>
              <a:t>US$250 </a:t>
            </a:r>
            <a:r>
              <a:rPr lang="en-US" sz="2800" b="1" dirty="0" smtClean="0">
                <a:solidFill>
                  <a:srgbClr val="0070C0"/>
                </a:solidFill>
                <a:latin typeface="Georgia" pitchFamily="18" charset="0"/>
              </a:rPr>
              <a:t>quarterly</a:t>
            </a:r>
            <a:r>
              <a:rPr lang="en-US" sz="2800" b="1" dirty="0" smtClean="0">
                <a:solidFill>
                  <a:srgbClr val="0070C0"/>
                </a:solidFill>
                <a:latin typeface="Georgia" pitchFamily="18" charset="0"/>
              </a:rPr>
              <a:t> </a:t>
            </a:r>
            <a:endParaRPr lang="en-US" sz="2800" b="1" dirty="0" smtClean="0">
              <a:solidFill>
                <a:srgbClr val="0070C0"/>
              </a:solidFill>
              <a:latin typeface="Georgia" pitchFamily="18" charset="0"/>
            </a:endParaRPr>
          </a:p>
          <a:p>
            <a:pPr marL="342900" indent="-342900">
              <a:lnSpc>
                <a:spcPct val="150000"/>
              </a:lnSpc>
              <a:buFontTx/>
              <a:buNone/>
              <a:defRPr/>
            </a:pPr>
            <a:r>
              <a:rPr lang="en-US" sz="2800" b="1" dirty="0" smtClean="0">
                <a:solidFill>
                  <a:srgbClr val="0070C0"/>
                </a:solidFill>
                <a:latin typeface="Georgia" pitchFamily="18" charset="0"/>
              </a:rPr>
              <a:t>US$1,000 </a:t>
            </a:r>
            <a:r>
              <a:rPr lang="en-US" sz="2800" b="1" dirty="0" smtClean="0">
                <a:solidFill>
                  <a:srgbClr val="0070C0"/>
                </a:solidFill>
                <a:latin typeface="Georgia" pitchFamily="18" charset="0"/>
              </a:rPr>
              <a:t>annually</a:t>
            </a:r>
            <a:endParaRPr lang="en-US" sz="2800" b="1" dirty="0">
              <a:solidFill>
                <a:srgbClr val="0070C0"/>
              </a:solidFill>
              <a:latin typeface="Georgia" pitchFamily="18" charset="0"/>
            </a:endParaRPr>
          </a:p>
        </p:txBody>
      </p:sp>
    </p:spTree>
    <p:extLst>
      <p:ext uri="{BB962C8B-B14F-4D97-AF65-F5344CB8AC3E}">
        <p14:creationId xmlns:p14="http://schemas.microsoft.com/office/powerpoint/2010/main" val="224474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HOW TO SIGN UP</a:t>
            </a:r>
            <a:endParaRPr lang="en-US" sz="4000" dirty="0"/>
          </a:p>
        </p:txBody>
      </p:sp>
      <p:sp>
        <p:nvSpPr>
          <p:cNvPr id="8" name="Rectangle 7"/>
          <p:cNvSpPr/>
          <p:nvPr/>
        </p:nvSpPr>
        <p:spPr>
          <a:xfrm>
            <a:off x="-61038" y="1600200"/>
            <a:ext cx="92202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9"/>
          <p:cNvSpPr txBox="1">
            <a:spLocks noChangeArrowheads="1"/>
          </p:cNvSpPr>
          <p:nvPr/>
        </p:nvSpPr>
        <p:spPr bwMode="auto">
          <a:xfrm>
            <a:off x="152400" y="4844244"/>
            <a:ext cx="3052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chemeClr val="bg1"/>
                </a:solidFill>
                <a:latin typeface="Georgia" pitchFamily="18" charset="0"/>
              </a:rPr>
              <a:t>Contribute Online</a:t>
            </a:r>
          </a:p>
        </p:txBody>
      </p:sp>
      <p:pic>
        <p:nvPicPr>
          <p:cNvPr id="10" name="Picture 2" descr="C:\Users\greenhor\Desktop\TRF_RotaryDirectHandout_EN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9430" y="1760189"/>
            <a:ext cx="2291770" cy="29646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p:nvSpPr>
        <p:spPr bwMode="auto">
          <a:xfrm>
            <a:off x="3581400" y="4844244"/>
            <a:ext cx="23294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solidFill>
                  <a:schemeClr val="bg1"/>
                </a:solidFill>
                <a:latin typeface="Georgia" pitchFamily="18" charset="0"/>
              </a:rPr>
              <a:t>Rotary Direct</a:t>
            </a:r>
          </a:p>
          <a:p>
            <a:pPr eaLnBrk="1" hangingPunct="1"/>
            <a:r>
              <a:rPr lang="en-US" sz="2400" b="1" dirty="0">
                <a:solidFill>
                  <a:schemeClr val="bg1"/>
                </a:solidFill>
                <a:latin typeface="Georgia" pitchFamily="18" charset="0"/>
              </a:rPr>
              <a:t> </a:t>
            </a:r>
            <a:r>
              <a:rPr lang="en-US" sz="2400" b="1" dirty="0" smtClean="0">
                <a:solidFill>
                  <a:schemeClr val="bg1"/>
                </a:solidFill>
                <a:latin typeface="Georgia" pitchFamily="18" charset="0"/>
              </a:rPr>
              <a:t>      Form</a:t>
            </a:r>
            <a:endParaRPr lang="en-US" sz="2400" b="1" dirty="0">
              <a:solidFill>
                <a:schemeClr val="bg1"/>
              </a:solidFill>
              <a:latin typeface="Georgia" pitchFamily="18" charset="0"/>
            </a:endParaRPr>
          </a:p>
        </p:txBody>
      </p:sp>
      <p:sp>
        <p:nvSpPr>
          <p:cNvPr id="13" name="Text Box 7"/>
          <p:cNvSpPr txBox="1">
            <a:spLocks noChangeArrowheads="1"/>
          </p:cNvSpPr>
          <p:nvPr/>
        </p:nvSpPr>
        <p:spPr bwMode="auto">
          <a:xfrm>
            <a:off x="6400800" y="4876800"/>
            <a:ext cx="23262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bg1"/>
                </a:solidFill>
                <a:latin typeface="Georgia" pitchFamily="18" charset="0"/>
              </a:rPr>
              <a:t>Contribution </a:t>
            </a:r>
            <a:endParaRPr lang="en-US" sz="2400" b="1" dirty="0" smtClean="0">
              <a:solidFill>
                <a:schemeClr val="bg1"/>
              </a:solidFill>
              <a:latin typeface="Georgia" pitchFamily="18" charset="0"/>
            </a:endParaRPr>
          </a:p>
          <a:p>
            <a:pPr eaLnBrk="1" hangingPunct="1"/>
            <a:r>
              <a:rPr lang="en-US" b="1" dirty="0">
                <a:solidFill>
                  <a:schemeClr val="bg1"/>
                </a:solidFill>
                <a:latin typeface="Georgia" pitchFamily="18" charset="0"/>
              </a:rPr>
              <a:t> </a:t>
            </a:r>
            <a:r>
              <a:rPr lang="en-US" b="1" dirty="0" smtClean="0">
                <a:solidFill>
                  <a:schemeClr val="bg1"/>
                </a:solidFill>
                <a:latin typeface="Georgia" pitchFamily="18" charset="0"/>
              </a:rPr>
              <a:t>      </a:t>
            </a:r>
            <a:r>
              <a:rPr lang="en-US" sz="2400" b="1" dirty="0" smtClean="0">
                <a:solidFill>
                  <a:schemeClr val="bg1"/>
                </a:solidFill>
                <a:latin typeface="Georgia" pitchFamily="18" charset="0"/>
              </a:rPr>
              <a:t>Form</a:t>
            </a:r>
            <a:r>
              <a:rPr lang="en-US" b="1" dirty="0" smtClean="0">
                <a:solidFill>
                  <a:schemeClr val="bg1"/>
                </a:solidFill>
                <a:latin typeface="Georgia" pitchFamily="18" charset="0"/>
              </a:rPr>
              <a:t> </a:t>
            </a:r>
            <a:endParaRPr lang="en-US" b="1" dirty="0">
              <a:solidFill>
                <a:schemeClr val="bg1"/>
              </a:solidFill>
              <a:latin typeface="Georgia"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16" y="2302822"/>
            <a:ext cx="3025864" cy="232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reenhor\Desktop\123en (3)_Page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183" y="1779882"/>
            <a:ext cx="2275617" cy="294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59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RICommunications_white</Template>
  <TotalTime>215</TotalTime>
  <Words>1125</Words>
  <Application>Microsoft Office PowerPoint</Application>
  <PresentationFormat>On-screen Show (4:3)</PresentationFormat>
  <Paragraphs>109</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RICommunications_white</vt:lpstr>
      <vt:lpstr>Custom Design</vt:lpstr>
      <vt:lpstr>2_Custom Design</vt:lpstr>
      <vt:lpstr>PowerPoint Presentation</vt:lpstr>
      <vt:lpstr>THE ROTARY FOUNDATION : MISSION</vt:lpstr>
      <vt:lpstr>GRANTS</vt:lpstr>
      <vt:lpstr>AREAS OF FOCUS</vt:lpstr>
      <vt:lpstr>EREY : EVERY ROTARIAN EVERY YEAR</vt:lpstr>
      <vt:lpstr>ANNUAL FUND – SHARE </vt:lpstr>
      <vt:lpstr>RECURRING GIVING : ROTARY DIRECT</vt:lpstr>
      <vt:lpstr>ROTARY DIRECT FOR PAUL HARRIS SOCIETY</vt:lpstr>
      <vt:lpstr>HOW TO SIGN UP</vt:lpstr>
      <vt:lpstr>SIGN UP FOR ROTARY DIRECT ONLINE</vt:lpstr>
      <vt:lpstr>CHOOSE A GIFT DESIGNATION</vt:lpstr>
      <vt:lpstr>SIGN IN OR CREATE AN ACCOUNT</vt:lpstr>
      <vt:lpstr>CHOOSE DESIGNATION DETAILS</vt:lpstr>
      <vt:lpstr>ENTER GIFT DETAILS</vt:lpstr>
      <vt:lpstr>SIGN UP BY MAIL</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Greenhoe</dc:creator>
  <cp:lastModifiedBy>Rachel Greenhoe</cp:lastModifiedBy>
  <cp:revision>42</cp:revision>
  <cp:lastPrinted>2013-04-11T19:55:04Z</cp:lastPrinted>
  <dcterms:created xsi:type="dcterms:W3CDTF">2014-05-05T17:04:06Z</dcterms:created>
  <dcterms:modified xsi:type="dcterms:W3CDTF">2014-06-11T17:35:33Z</dcterms:modified>
</cp:coreProperties>
</file>